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2"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6858000" cy="9144000"/>
  <p:embeddedFontLst>
    <p:embeddedFont>
      <p:font typeface="Candara" panose="020E0502030303020204" pitchFamily="34" charset="0"/>
      <p:regular r:id="rId26"/>
      <p:bold r:id="rId27"/>
      <p:italic r:id="rId28"/>
      <p:boldItalic r:id="rId29"/>
    </p:embeddedFont>
    <p:embeddedFont>
      <p:font typeface="Trebuchet MS" panose="020B0603020202020204" pitchFamily="34"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8" d="100"/>
          <a:sy n="138" d="100"/>
        </p:scale>
        <p:origin x="834"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7.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Google Shape;2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 name="Google Shape;2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500" b="1"/>
              <a:t>240320 - Rulemaking Work Group #1</a:t>
            </a:r>
            <a:endParaRPr sz="1500" b="1"/>
          </a:p>
          <a:p>
            <a:pPr marL="0" lvl="0" indent="0" algn="ctr" rtl="0">
              <a:spcBef>
                <a:spcPts val="0"/>
              </a:spcBef>
              <a:spcAft>
                <a:spcPts val="0"/>
              </a:spcAft>
              <a:buNone/>
            </a:pPr>
            <a:r>
              <a:rPr lang="en" sz="1200" b="1" i="1">
                <a:solidFill>
                  <a:schemeClr val="dk1"/>
                </a:solidFill>
              </a:rPr>
              <a:t>Licensing &amp; Application Requirements &amp; Procedures</a:t>
            </a:r>
            <a:endParaRPr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c2853f09dc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c2853f09dc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2c2853f09d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2c2853f09d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c41111878c_1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c41111878c_1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2c2853f09dc_0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2c2853f09dc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2c41111878c_1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2c41111878c_1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2c41111878c_1_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2c41111878c_1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2c2853f09dc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2c2853f09dc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2c41111878c_1_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2c41111878c_1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2c41111878c_1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2c41111878c_1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2c2853f09dc_0_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2c2853f09dc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Google Shape;37;g240fa75c5bb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 name="Google Shape;38;g240fa75c5b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269c7961ea5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269c7961ea5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2c2853f09dc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2c2853f09dc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26aa488b104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26aa488b104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2c41111878c_1_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2c41111878c_1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g2c3f013914f_1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 name="Google Shape;47;g2c3f013914f_1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6aa488b104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26aa488b104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6aa488b104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6aa488b104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0" name="Google Shape;70;g26aa488b104_0_1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1200"/>
              <a:buFont typeface="Arial"/>
              <a:buNone/>
            </a:pPr>
            <a:fld id="{00000000-1234-1234-1234-123412341234}" type="slidenum">
              <a:rPr lang="en"/>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26aa488b104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26aa488b104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9" name="Google Shape;79;g26aa488b104_0_30:notes"/>
          <p:cNvSpPr txBox="1">
            <a:spLocks noGrp="1"/>
          </p:cNvSpPr>
          <p:nvPr>
            <p:ph type="sldNum" idx="12"/>
          </p:nvPr>
        </p:nvSpPr>
        <p:spPr>
          <a:xfrm>
            <a:off x="3884613" y="8685213"/>
            <a:ext cx="2971800" cy="4572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1200"/>
              <a:buFont typeface="Arial"/>
              <a:buNone/>
            </a:pPr>
            <a:fld id="{00000000-1234-1234-1234-123412341234}" type="slidenum">
              <a:rPr lang="en"/>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2c2451e446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2c2451e446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c41111878c_1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c41111878c_1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c2451e446a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2c2451e446a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10" name="Google Shape;10;p2"/>
          <p:cNvSpPr txBox="1">
            <a:spLocks noGrp="1"/>
          </p:cNvSpPr>
          <p:nvPr>
            <p:ph type="title"/>
          </p:nvPr>
        </p:nvSpPr>
        <p:spPr>
          <a:xfrm>
            <a:off x="417625" y="795446"/>
            <a:ext cx="8228100" cy="875100"/>
          </a:xfrm>
          <a:prstGeom prst="rect">
            <a:avLst/>
          </a:prstGeom>
          <a:noFill/>
          <a:ln>
            <a:noFill/>
          </a:ln>
        </p:spPr>
        <p:txBody>
          <a:bodyPr spcFirstLastPara="1" wrap="square" lIns="91425" tIns="91425" rIns="91425" bIns="91425" anchor="ctr" anchorCtr="0">
            <a:noAutofit/>
          </a:bodyPr>
          <a:lstStyle>
            <a:lvl1pPr lvl="0" algn="ctr">
              <a:spcBef>
                <a:spcPts val="0"/>
              </a:spcBef>
              <a:spcAft>
                <a:spcPts val="0"/>
              </a:spcAft>
              <a:buNone/>
              <a:defRPr sz="4400">
                <a:latin typeface="Trebuchet MS"/>
                <a:ea typeface="Trebuchet MS"/>
                <a:cs typeface="Trebuchet MS"/>
                <a:sym typeface="Trebuchet MS"/>
              </a:defRPr>
            </a:lvl1pPr>
            <a:lvl2pPr lvl="1" algn="ctr">
              <a:spcBef>
                <a:spcPts val="0"/>
              </a:spcBef>
              <a:spcAft>
                <a:spcPts val="0"/>
              </a:spcAft>
              <a:buNone/>
              <a:defRPr sz="4400">
                <a:latin typeface="Trebuchet MS"/>
                <a:ea typeface="Trebuchet MS"/>
                <a:cs typeface="Trebuchet MS"/>
                <a:sym typeface="Trebuchet MS"/>
              </a:defRPr>
            </a:lvl2pPr>
            <a:lvl3pPr lvl="2" algn="ctr">
              <a:spcBef>
                <a:spcPts val="0"/>
              </a:spcBef>
              <a:spcAft>
                <a:spcPts val="0"/>
              </a:spcAft>
              <a:buNone/>
              <a:defRPr sz="4400">
                <a:latin typeface="Trebuchet MS"/>
                <a:ea typeface="Trebuchet MS"/>
                <a:cs typeface="Trebuchet MS"/>
                <a:sym typeface="Trebuchet MS"/>
              </a:defRPr>
            </a:lvl3pPr>
            <a:lvl4pPr lvl="3" algn="ctr">
              <a:spcBef>
                <a:spcPts val="0"/>
              </a:spcBef>
              <a:spcAft>
                <a:spcPts val="0"/>
              </a:spcAft>
              <a:buNone/>
              <a:defRPr sz="4400">
                <a:latin typeface="Trebuchet MS"/>
                <a:ea typeface="Trebuchet MS"/>
                <a:cs typeface="Trebuchet MS"/>
                <a:sym typeface="Trebuchet MS"/>
              </a:defRPr>
            </a:lvl4pPr>
            <a:lvl5pPr lvl="4" algn="ctr">
              <a:spcBef>
                <a:spcPts val="0"/>
              </a:spcBef>
              <a:spcAft>
                <a:spcPts val="0"/>
              </a:spcAft>
              <a:buNone/>
              <a:defRPr sz="4400">
                <a:latin typeface="Trebuchet MS"/>
                <a:ea typeface="Trebuchet MS"/>
                <a:cs typeface="Trebuchet MS"/>
                <a:sym typeface="Trebuchet MS"/>
              </a:defRPr>
            </a:lvl5pPr>
            <a:lvl6pPr lvl="5" algn="ctr">
              <a:spcBef>
                <a:spcPts val="0"/>
              </a:spcBef>
              <a:spcAft>
                <a:spcPts val="0"/>
              </a:spcAft>
              <a:buNone/>
              <a:defRPr sz="4400">
                <a:latin typeface="Trebuchet MS"/>
                <a:ea typeface="Trebuchet MS"/>
                <a:cs typeface="Trebuchet MS"/>
                <a:sym typeface="Trebuchet MS"/>
              </a:defRPr>
            </a:lvl6pPr>
            <a:lvl7pPr lvl="6" algn="ctr">
              <a:spcBef>
                <a:spcPts val="0"/>
              </a:spcBef>
              <a:spcAft>
                <a:spcPts val="0"/>
              </a:spcAft>
              <a:buNone/>
              <a:defRPr sz="4400">
                <a:latin typeface="Trebuchet MS"/>
                <a:ea typeface="Trebuchet MS"/>
                <a:cs typeface="Trebuchet MS"/>
                <a:sym typeface="Trebuchet MS"/>
              </a:defRPr>
            </a:lvl7pPr>
            <a:lvl8pPr lvl="7" algn="ctr">
              <a:spcBef>
                <a:spcPts val="0"/>
              </a:spcBef>
              <a:spcAft>
                <a:spcPts val="0"/>
              </a:spcAft>
              <a:buNone/>
              <a:defRPr sz="4400">
                <a:latin typeface="Trebuchet MS"/>
                <a:ea typeface="Trebuchet MS"/>
                <a:cs typeface="Trebuchet MS"/>
                <a:sym typeface="Trebuchet MS"/>
              </a:defRPr>
            </a:lvl8pPr>
            <a:lvl9pPr lvl="8" algn="ctr">
              <a:spcBef>
                <a:spcPts val="0"/>
              </a:spcBef>
              <a:spcAft>
                <a:spcPts val="0"/>
              </a:spcAft>
              <a:buNone/>
              <a:defRPr sz="4400">
                <a:latin typeface="Trebuchet MS"/>
                <a:ea typeface="Trebuchet MS"/>
                <a:cs typeface="Trebuchet MS"/>
                <a:sym typeface="Trebuchet MS"/>
              </a:defRPr>
            </a:lvl9pPr>
          </a:lstStyle>
          <a:p>
            <a:endParaRPr/>
          </a:p>
        </p:txBody>
      </p:sp>
      <p:sp>
        <p:nvSpPr>
          <p:cNvPr id="11" name="Google Shape;11;p2"/>
          <p:cNvSpPr txBox="1">
            <a:spLocks noGrp="1"/>
          </p:cNvSpPr>
          <p:nvPr>
            <p:ph type="subTitle" idx="1"/>
          </p:nvPr>
        </p:nvSpPr>
        <p:spPr>
          <a:xfrm>
            <a:off x="857250" y="1853700"/>
            <a:ext cx="7407600" cy="622800"/>
          </a:xfrm>
          <a:prstGeom prst="rect">
            <a:avLst/>
          </a:prstGeom>
          <a:noFill/>
          <a:ln>
            <a:noFill/>
          </a:ln>
        </p:spPr>
        <p:txBody>
          <a:bodyPr spcFirstLastPara="1" wrap="square" lIns="91425" tIns="91425" rIns="91425" bIns="91425" anchor="ctr" anchorCtr="0">
            <a:noAutofit/>
          </a:bodyPr>
          <a:lstStyle>
            <a:lvl1pPr lvl="0" algn="ctr">
              <a:spcBef>
                <a:spcPts val="0"/>
              </a:spcBef>
              <a:spcAft>
                <a:spcPts val="0"/>
              </a:spcAft>
              <a:buNone/>
              <a:defRPr sz="2400">
                <a:solidFill>
                  <a:srgbClr val="666666"/>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2"/>
        <p:cNvGrpSpPr/>
        <p:nvPr/>
      </p:nvGrpSpPr>
      <p:grpSpPr>
        <a:xfrm>
          <a:off x="0" y="0"/>
          <a:ext cx="0" cy="0"/>
          <a:chOff x="0" y="0"/>
          <a:chExt cx="0" cy="0"/>
        </a:xfrm>
      </p:grpSpPr>
      <p:sp>
        <p:nvSpPr>
          <p:cNvPr id="13" name="Google Shape;13;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14" name="Google Shape;14;p3"/>
          <p:cNvSpPr txBox="1">
            <a:spLocks noGrp="1"/>
          </p:cNvSpPr>
          <p:nvPr>
            <p:ph type="title"/>
          </p:nvPr>
        </p:nvSpPr>
        <p:spPr>
          <a:xfrm>
            <a:off x="417625" y="307725"/>
            <a:ext cx="8228100" cy="8466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None/>
              <a:defRPr sz="4400">
                <a:latin typeface="Trebuchet MS"/>
                <a:ea typeface="Trebuchet MS"/>
                <a:cs typeface="Trebuchet MS"/>
                <a:sym typeface="Trebuchet MS"/>
              </a:defRPr>
            </a:lvl1pPr>
            <a:lvl2pPr lvl="1" algn="ctr" rtl="0">
              <a:spcBef>
                <a:spcPts val="0"/>
              </a:spcBef>
              <a:spcAft>
                <a:spcPts val="0"/>
              </a:spcAft>
              <a:buNone/>
              <a:defRPr sz="4400">
                <a:latin typeface="Trebuchet MS"/>
                <a:ea typeface="Trebuchet MS"/>
                <a:cs typeface="Trebuchet MS"/>
                <a:sym typeface="Trebuchet MS"/>
              </a:defRPr>
            </a:lvl2pPr>
            <a:lvl3pPr lvl="2" algn="ctr" rtl="0">
              <a:spcBef>
                <a:spcPts val="0"/>
              </a:spcBef>
              <a:spcAft>
                <a:spcPts val="0"/>
              </a:spcAft>
              <a:buNone/>
              <a:defRPr sz="4400">
                <a:latin typeface="Trebuchet MS"/>
                <a:ea typeface="Trebuchet MS"/>
                <a:cs typeface="Trebuchet MS"/>
                <a:sym typeface="Trebuchet MS"/>
              </a:defRPr>
            </a:lvl3pPr>
            <a:lvl4pPr lvl="3" algn="ctr" rtl="0">
              <a:spcBef>
                <a:spcPts val="0"/>
              </a:spcBef>
              <a:spcAft>
                <a:spcPts val="0"/>
              </a:spcAft>
              <a:buNone/>
              <a:defRPr sz="4400">
                <a:latin typeface="Trebuchet MS"/>
                <a:ea typeface="Trebuchet MS"/>
                <a:cs typeface="Trebuchet MS"/>
                <a:sym typeface="Trebuchet MS"/>
              </a:defRPr>
            </a:lvl4pPr>
            <a:lvl5pPr lvl="4" algn="ctr" rtl="0">
              <a:spcBef>
                <a:spcPts val="0"/>
              </a:spcBef>
              <a:spcAft>
                <a:spcPts val="0"/>
              </a:spcAft>
              <a:buNone/>
              <a:defRPr sz="4400">
                <a:latin typeface="Trebuchet MS"/>
                <a:ea typeface="Trebuchet MS"/>
                <a:cs typeface="Trebuchet MS"/>
                <a:sym typeface="Trebuchet MS"/>
              </a:defRPr>
            </a:lvl5pPr>
            <a:lvl6pPr lvl="5" algn="ctr" rtl="0">
              <a:spcBef>
                <a:spcPts val="0"/>
              </a:spcBef>
              <a:spcAft>
                <a:spcPts val="0"/>
              </a:spcAft>
              <a:buNone/>
              <a:defRPr sz="4400">
                <a:latin typeface="Trebuchet MS"/>
                <a:ea typeface="Trebuchet MS"/>
                <a:cs typeface="Trebuchet MS"/>
                <a:sym typeface="Trebuchet MS"/>
              </a:defRPr>
            </a:lvl6pPr>
            <a:lvl7pPr lvl="6" algn="ctr" rtl="0">
              <a:spcBef>
                <a:spcPts val="0"/>
              </a:spcBef>
              <a:spcAft>
                <a:spcPts val="0"/>
              </a:spcAft>
              <a:buNone/>
              <a:defRPr sz="4400">
                <a:latin typeface="Trebuchet MS"/>
                <a:ea typeface="Trebuchet MS"/>
                <a:cs typeface="Trebuchet MS"/>
                <a:sym typeface="Trebuchet MS"/>
              </a:defRPr>
            </a:lvl7pPr>
            <a:lvl8pPr lvl="7" algn="ctr" rtl="0">
              <a:spcBef>
                <a:spcPts val="0"/>
              </a:spcBef>
              <a:spcAft>
                <a:spcPts val="0"/>
              </a:spcAft>
              <a:buNone/>
              <a:defRPr sz="4400">
                <a:latin typeface="Trebuchet MS"/>
                <a:ea typeface="Trebuchet MS"/>
                <a:cs typeface="Trebuchet MS"/>
                <a:sym typeface="Trebuchet MS"/>
              </a:defRPr>
            </a:lvl8pPr>
            <a:lvl9pPr lvl="8" algn="ctr" rtl="0">
              <a:spcBef>
                <a:spcPts val="0"/>
              </a:spcBef>
              <a:spcAft>
                <a:spcPts val="0"/>
              </a:spcAft>
              <a:buNone/>
              <a:defRPr sz="4400">
                <a:latin typeface="Trebuchet MS"/>
                <a:ea typeface="Trebuchet MS"/>
                <a:cs typeface="Trebuchet MS"/>
                <a:sym typeface="Trebuchet MS"/>
              </a:defRPr>
            </a:lvl9pPr>
          </a:lstStyle>
          <a:p>
            <a:endParaRPr/>
          </a:p>
        </p:txBody>
      </p:sp>
      <p:sp>
        <p:nvSpPr>
          <p:cNvPr id="15" name="Google Shape;15;p3"/>
          <p:cNvSpPr txBox="1">
            <a:spLocks noGrp="1"/>
          </p:cNvSpPr>
          <p:nvPr>
            <p:ph type="body" idx="1"/>
          </p:nvPr>
        </p:nvSpPr>
        <p:spPr>
          <a:xfrm>
            <a:off x="549475" y="1707175"/>
            <a:ext cx="7964400" cy="19605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Clr>
                <a:srgbClr val="666666"/>
              </a:buClr>
              <a:buSzPts val="1400"/>
              <a:buChar char="●"/>
              <a:defRPr>
                <a:solidFill>
                  <a:srgbClr val="666666"/>
                </a:solidFill>
              </a:defRPr>
            </a:lvl1pPr>
            <a:lvl2pPr marL="914400" lvl="1" indent="-317500">
              <a:spcBef>
                <a:spcPts val="0"/>
              </a:spcBef>
              <a:spcAft>
                <a:spcPts val="0"/>
              </a:spcAft>
              <a:buClr>
                <a:srgbClr val="666666"/>
              </a:buClr>
              <a:buSzPts val="1400"/>
              <a:buChar char="○"/>
              <a:defRPr>
                <a:solidFill>
                  <a:srgbClr val="666666"/>
                </a:solidFill>
              </a:defRPr>
            </a:lvl2pPr>
            <a:lvl3pPr marL="1371600" lvl="2" indent="-317500">
              <a:spcBef>
                <a:spcPts val="0"/>
              </a:spcBef>
              <a:spcAft>
                <a:spcPts val="0"/>
              </a:spcAft>
              <a:buClr>
                <a:srgbClr val="666666"/>
              </a:buClr>
              <a:buSzPts val="1400"/>
              <a:buChar char="■"/>
              <a:defRPr>
                <a:solidFill>
                  <a:srgbClr val="666666"/>
                </a:solidFill>
              </a:defRPr>
            </a:lvl3pPr>
            <a:lvl4pPr marL="1828800" lvl="3" indent="-317500">
              <a:spcBef>
                <a:spcPts val="0"/>
              </a:spcBef>
              <a:spcAft>
                <a:spcPts val="0"/>
              </a:spcAft>
              <a:buClr>
                <a:srgbClr val="666666"/>
              </a:buClr>
              <a:buSzPts val="1400"/>
              <a:buChar char="●"/>
              <a:defRPr>
                <a:solidFill>
                  <a:srgbClr val="666666"/>
                </a:solidFill>
              </a:defRPr>
            </a:lvl4pPr>
            <a:lvl5pPr marL="2286000" lvl="4" indent="-317500">
              <a:spcBef>
                <a:spcPts val="0"/>
              </a:spcBef>
              <a:spcAft>
                <a:spcPts val="0"/>
              </a:spcAft>
              <a:buClr>
                <a:srgbClr val="666666"/>
              </a:buClr>
              <a:buSzPts val="1400"/>
              <a:buChar char="○"/>
              <a:defRPr>
                <a:solidFill>
                  <a:srgbClr val="666666"/>
                </a:solidFill>
              </a:defRPr>
            </a:lvl5pPr>
            <a:lvl6pPr marL="2743200" lvl="5" indent="-317500">
              <a:spcBef>
                <a:spcPts val="0"/>
              </a:spcBef>
              <a:spcAft>
                <a:spcPts val="0"/>
              </a:spcAft>
              <a:buClr>
                <a:srgbClr val="666666"/>
              </a:buClr>
              <a:buSzPts val="1400"/>
              <a:buChar char="■"/>
              <a:defRPr>
                <a:solidFill>
                  <a:srgbClr val="666666"/>
                </a:solidFill>
              </a:defRPr>
            </a:lvl6pPr>
            <a:lvl7pPr marL="3200400" lvl="6" indent="-317500">
              <a:spcBef>
                <a:spcPts val="0"/>
              </a:spcBef>
              <a:spcAft>
                <a:spcPts val="0"/>
              </a:spcAft>
              <a:buClr>
                <a:srgbClr val="666666"/>
              </a:buClr>
              <a:buSzPts val="1400"/>
              <a:buChar char="●"/>
              <a:defRPr>
                <a:solidFill>
                  <a:srgbClr val="666666"/>
                </a:solidFill>
              </a:defRPr>
            </a:lvl7pPr>
            <a:lvl8pPr marL="3657600" lvl="7" indent="-317500">
              <a:spcBef>
                <a:spcPts val="0"/>
              </a:spcBef>
              <a:spcAft>
                <a:spcPts val="0"/>
              </a:spcAft>
              <a:buClr>
                <a:srgbClr val="666666"/>
              </a:buClr>
              <a:buSzPts val="1400"/>
              <a:buChar char="○"/>
              <a:defRPr>
                <a:solidFill>
                  <a:srgbClr val="666666"/>
                </a:solidFill>
              </a:defRPr>
            </a:lvl8pPr>
            <a:lvl9pPr marL="4114800" lvl="8" indent="-317500">
              <a:spcBef>
                <a:spcPts val="0"/>
              </a:spcBef>
              <a:spcAft>
                <a:spcPts val="0"/>
              </a:spcAft>
              <a:buClr>
                <a:srgbClr val="666666"/>
              </a:buClr>
              <a:buSzPts val="1400"/>
              <a:buChar char="■"/>
              <a:defRPr>
                <a:solidFill>
                  <a:srgbClr val="666666"/>
                </a:solidFill>
              </a:defRPr>
            </a:lvl9pPr>
          </a:lstStyle>
          <a:p>
            <a:endParaRPr/>
          </a:p>
        </p:txBody>
      </p:sp>
      <p:sp>
        <p:nvSpPr>
          <p:cNvPr id="16" name="Google Shape;16;p3"/>
          <p:cNvSpPr txBox="1">
            <a:spLocks noGrp="1"/>
          </p:cNvSpPr>
          <p:nvPr>
            <p:ph type="subTitle" idx="2"/>
          </p:nvPr>
        </p:nvSpPr>
        <p:spPr>
          <a:xfrm>
            <a:off x="857250" y="1154325"/>
            <a:ext cx="7407600" cy="5058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None/>
              <a:defRPr sz="2400">
                <a:solidFill>
                  <a:srgbClr val="666666"/>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1" name="Google Shape;21;p5"/>
          <p:cNvSpPr txBox="1">
            <a:spLocks noGrp="1"/>
          </p:cNvSpPr>
          <p:nvPr>
            <p:ph type="body" idx="1"/>
          </p:nvPr>
        </p:nvSpPr>
        <p:spPr>
          <a:xfrm>
            <a:off x="457200" y="1200150"/>
            <a:ext cx="8229600" cy="2914800"/>
          </a:xfrm>
          <a:prstGeom prst="rect">
            <a:avLst/>
          </a:prstGeom>
          <a:noFill/>
          <a:ln>
            <a:noFill/>
          </a:ln>
        </p:spPr>
        <p:txBody>
          <a:bodyPr spcFirstLastPara="1" wrap="square" lIns="91425" tIns="45700" rIns="91425" bIns="45700" anchor="t" anchorCtr="0">
            <a:noAutofit/>
          </a:bodyPr>
          <a:lstStyle>
            <a:lvl1pPr marL="457200" lvl="0" indent="-342900" algn="l" rtl="0">
              <a:lnSpc>
                <a:spcPct val="100000"/>
              </a:lnSpc>
              <a:spcBef>
                <a:spcPts val="360"/>
              </a:spcBef>
              <a:spcAft>
                <a:spcPts val="0"/>
              </a:spcAft>
              <a:buClr>
                <a:schemeClr val="dk1"/>
              </a:buClr>
              <a:buSzPts val="1800"/>
              <a:buChar char="•"/>
              <a:defRPr/>
            </a:lvl1pPr>
            <a:lvl2pPr marL="914400" lvl="1" indent="-342900" algn="l" rtl="0">
              <a:lnSpc>
                <a:spcPct val="100000"/>
              </a:lnSpc>
              <a:spcBef>
                <a:spcPts val="360"/>
              </a:spcBef>
              <a:spcAft>
                <a:spcPts val="0"/>
              </a:spcAft>
              <a:buClr>
                <a:schemeClr val="dk1"/>
              </a:buClr>
              <a:buSzPts val="1800"/>
              <a:buChar char="–"/>
              <a:defRPr/>
            </a:lvl2pPr>
            <a:lvl3pPr marL="1371600" lvl="2" indent="-342900" algn="l" rtl="0">
              <a:lnSpc>
                <a:spcPct val="100000"/>
              </a:lnSpc>
              <a:spcBef>
                <a:spcPts val="360"/>
              </a:spcBef>
              <a:spcAft>
                <a:spcPts val="0"/>
              </a:spcAft>
              <a:buClr>
                <a:schemeClr val="dk1"/>
              </a:buClr>
              <a:buSzPts val="1800"/>
              <a:buChar char="•"/>
              <a:defRPr/>
            </a:lvl3pPr>
            <a:lvl4pPr marL="1828800" lvl="3" indent="-342900" algn="l" rtl="0">
              <a:lnSpc>
                <a:spcPct val="100000"/>
              </a:lnSpc>
              <a:spcBef>
                <a:spcPts val="36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22" name="Google Shape;22;p5"/>
          <p:cNvSpPr txBox="1">
            <a:spLocks noGrp="1"/>
          </p:cNvSpPr>
          <p:nvPr>
            <p:ph type="dt" idx="10"/>
          </p:nvPr>
        </p:nvSpPr>
        <p:spPr>
          <a:xfrm>
            <a:off x="4724400" y="4767263"/>
            <a:ext cx="1447800" cy="273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3" name="Google Shape;23;p5"/>
          <p:cNvSpPr txBox="1">
            <a:spLocks noGrp="1"/>
          </p:cNvSpPr>
          <p:nvPr>
            <p:ph type="ftr" idx="11"/>
          </p:nvPr>
        </p:nvSpPr>
        <p:spPr>
          <a:xfrm>
            <a:off x="4724400" y="4343400"/>
            <a:ext cx="3962400" cy="411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4" name="Google Shape;24;p5"/>
          <p:cNvSpPr txBox="1">
            <a:spLocks noGrp="1"/>
          </p:cNvSpPr>
          <p:nvPr>
            <p:ph type="sldNum" idx="12"/>
          </p:nvPr>
        </p:nvSpPr>
        <p:spPr>
          <a:xfrm>
            <a:off x="7162800" y="4767263"/>
            <a:ext cx="1524000" cy="273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600"/>
              <a:buFont typeface="Arial"/>
              <a:buNone/>
              <a:defRPr sz="16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600"/>
              <a:buFont typeface="Arial"/>
              <a:buNone/>
              <a:defRPr sz="16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600"/>
              <a:buFont typeface="Arial"/>
              <a:buNone/>
              <a:defRPr sz="16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600"/>
              <a:buFont typeface="Arial"/>
              <a:buNone/>
              <a:defRPr sz="16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600"/>
              <a:buFont typeface="Arial"/>
              <a:buNone/>
              <a:defRPr sz="16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600"/>
              <a:buFont typeface="Arial"/>
              <a:buNone/>
              <a:defRPr sz="16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600"/>
              <a:buFont typeface="Arial"/>
              <a:buNone/>
              <a:defRPr sz="16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600"/>
              <a:buFont typeface="Arial"/>
              <a:buNone/>
              <a:defRPr sz="16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600"/>
              <a:buFont typeface="Arial"/>
              <a:buNone/>
              <a:defRPr sz="16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pic>
        <p:nvPicPr>
          <p:cNvPr id="7" name="Google Shape;7;p1"/>
          <p:cNvPicPr preferRelativeResize="0"/>
          <p:nvPr/>
        </p:nvPicPr>
        <p:blipFill rotWithShape="1">
          <a:blip r:embed="rId6">
            <a:alphaModFix/>
          </a:blip>
          <a:srcRect/>
          <a:stretch/>
        </p:blipFill>
        <p:spPr>
          <a:xfrm>
            <a:off x="311700" y="4277063"/>
            <a:ext cx="2971799" cy="51540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hyperlink" Target="http://www.youtube.com/watch?v=DN5ZcGKwm7U"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hyperlink" Target="http://www.youtube.com/watch?v=DN5ZcGKwm7U"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hyperlink" Target="http://www.youtube.com/watch?v=DN5ZcGKwm7U"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drive.google.com/drive/folders/12BwNrvMsPrYEXEJczuaEiYELbv3ldK0C?usp=drive_link" TargetMode="External"/><Relationship Id="rId3" Type="http://schemas.openxmlformats.org/officeDocument/2006/relationships/image" Target="../media/image2.png"/><Relationship Id="rId7" Type="http://schemas.openxmlformats.org/officeDocument/2006/relationships/hyperlink" Target="https://lp.constantcontactpages.com/su/WcUufdo/naturalmedicine"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drive.google.com/file/d/1KNkdwLBwnNWxVJ8Q3EayhqNIu3YLXxcQ/view" TargetMode="External"/><Relationship Id="rId5" Type="http://schemas.openxmlformats.org/officeDocument/2006/relationships/hyperlink" Target="https://drive.google.com/file/d/16_rBo9WgFMM5TV4F6wT82g9qmgHzglvP/view" TargetMode="External"/><Relationship Id="rId10" Type="http://schemas.openxmlformats.org/officeDocument/2006/relationships/hyperlink" Target="https://docs.google.com/forms/d/e/1FAIpQLScRHFTaCwhy3zD6UhjELSWKWTVRDqJhLSeH91EFNaZgFrC5lA/viewform" TargetMode="External"/><Relationship Id="rId4" Type="http://schemas.openxmlformats.org/officeDocument/2006/relationships/hyperlink" Target="https://dnm.colorado.gov/" TargetMode="External"/><Relationship Id="rId9" Type="http://schemas.openxmlformats.org/officeDocument/2006/relationships/hyperlink" Target="https://docs.google.com/forms/d/e/1FAIpQLSdvY60Q3bWRFTACjOfoiuytM1B4bqZqEedrn9SO-U-lAaDC3w/viewform?usp=sf_lin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8"/>
        <p:cNvGrpSpPr/>
        <p:nvPr/>
      </p:nvGrpSpPr>
      <p:grpSpPr>
        <a:xfrm>
          <a:off x="0" y="0"/>
          <a:ext cx="0" cy="0"/>
          <a:chOff x="0" y="0"/>
          <a:chExt cx="0" cy="0"/>
        </a:xfrm>
      </p:grpSpPr>
      <p:sp>
        <p:nvSpPr>
          <p:cNvPr id="29" name="Google Shape;29;p6"/>
          <p:cNvSpPr txBox="1"/>
          <p:nvPr/>
        </p:nvSpPr>
        <p:spPr>
          <a:xfrm>
            <a:off x="2924000" y="2219500"/>
            <a:ext cx="181800" cy="37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 name="Google Shape;30;p6"/>
          <p:cNvSpPr txBox="1">
            <a:spLocks noGrp="1"/>
          </p:cNvSpPr>
          <p:nvPr>
            <p:ph type="title"/>
          </p:nvPr>
        </p:nvSpPr>
        <p:spPr>
          <a:xfrm>
            <a:off x="417625" y="671052"/>
            <a:ext cx="8228100" cy="1311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latin typeface="Candara"/>
                <a:ea typeface="Candara"/>
                <a:cs typeface="Candara"/>
                <a:sym typeface="Candara"/>
              </a:rPr>
              <a:t>Natural Medicine Division</a:t>
            </a:r>
            <a:endParaRPr sz="3000">
              <a:solidFill>
                <a:schemeClr val="dk1"/>
              </a:solidFill>
              <a:latin typeface="Candara"/>
              <a:ea typeface="Candara"/>
              <a:cs typeface="Candara"/>
              <a:sym typeface="Candara"/>
            </a:endParaRPr>
          </a:p>
          <a:p>
            <a:pPr marL="0" lvl="0" indent="0" algn="ctr" rtl="0">
              <a:spcBef>
                <a:spcPts val="0"/>
              </a:spcBef>
              <a:spcAft>
                <a:spcPts val="0"/>
              </a:spcAft>
              <a:buNone/>
            </a:pPr>
            <a:r>
              <a:rPr lang="en" sz="3000">
                <a:solidFill>
                  <a:schemeClr val="dk1"/>
                </a:solidFill>
                <a:latin typeface="Candara"/>
                <a:ea typeface="Candara"/>
                <a:cs typeface="Candara"/>
                <a:sym typeface="Candara"/>
              </a:rPr>
              <a:t>Rulemaking Work Group</a:t>
            </a:r>
            <a:endParaRPr sz="3000">
              <a:solidFill>
                <a:schemeClr val="dk1"/>
              </a:solidFill>
              <a:latin typeface="Candara"/>
              <a:ea typeface="Candara"/>
              <a:cs typeface="Candara"/>
              <a:sym typeface="Candara"/>
            </a:endParaRPr>
          </a:p>
        </p:txBody>
      </p:sp>
      <p:sp>
        <p:nvSpPr>
          <p:cNvPr id="31" name="Google Shape;31;p6"/>
          <p:cNvSpPr txBox="1">
            <a:spLocks noGrp="1"/>
          </p:cNvSpPr>
          <p:nvPr>
            <p:ph type="subTitle" idx="1"/>
          </p:nvPr>
        </p:nvSpPr>
        <p:spPr>
          <a:xfrm>
            <a:off x="457950" y="2095025"/>
            <a:ext cx="8228100" cy="80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a:solidFill>
                  <a:schemeClr val="dk1"/>
                </a:solidFill>
              </a:rPr>
              <a:t>Applications &amp; Licensing Procedures</a:t>
            </a:r>
            <a:endParaRPr sz="3000">
              <a:solidFill>
                <a:schemeClr val="dk1"/>
              </a:solidFill>
            </a:endParaRPr>
          </a:p>
        </p:txBody>
      </p:sp>
      <p:sp>
        <p:nvSpPr>
          <p:cNvPr id="32" name="Google Shape;32;p6"/>
          <p:cNvSpPr txBox="1"/>
          <p:nvPr/>
        </p:nvSpPr>
        <p:spPr>
          <a:xfrm>
            <a:off x="457950" y="3015306"/>
            <a:ext cx="8228100" cy="677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800">
                <a:latin typeface="Candara"/>
                <a:ea typeface="Candara"/>
                <a:cs typeface="Candara"/>
                <a:sym typeface="Candara"/>
              </a:rPr>
              <a:t>Dominique Mendiola, Allison Robinette, Amelia Myers</a:t>
            </a:r>
            <a:br>
              <a:rPr lang="en" sz="1800">
                <a:latin typeface="Candara"/>
                <a:ea typeface="Candara"/>
                <a:cs typeface="Candara"/>
                <a:sym typeface="Candara"/>
              </a:rPr>
            </a:br>
            <a:r>
              <a:rPr lang="en">
                <a:latin typeface="Candara"/>
                <a:ea typeface="Candara"/>
                <a:cs typeface="Candara"/>
                <a:sym typeface="Candara"/>
              </a:rPr>
              <a:t>Department of Revenue Natural Medicine Division</a:t>
            </a:r>
            <a:endParaRPr>
              <a:latin typeface="Candara"/>
              <a:ea typeface="Candara"/>
              <a:cs typeface="Candara"/>
              <a:sym typeface="Candara"/>
            </a:endParaRPr>
          </a:p>
        </p:txBody>
      </p:sp>
      <p:pic>
        <p:nvPicPr>
          <p:cNvPr id="33" name="Google Shape;33;p6"/>
          <p:cNvPicPr preferRelativeResize="0"/>
          <p:nvPr/>
        </p:nvPicPr>
        <p:blipFill>
          <a:blip r:embed="rId3">
            <a:alphaModFix/>
          </a:blip>
          <a:stretch>
            <a:fillRect/>
          </a:stretch>
        </p:blipFill>
        <p:spPr>
          <a:xfrm>
            <a:off x="150775" y="4140450"/>
            <a:ext cx="3161698" cy="864725"/>
          </a:xfrm>
          <a:prstGeom prst="rect">
            <a:avLst/>
          </a:prstGeom>
          <a:noFill/>
          <a:ln>
            <a:noFill/>
          </a:ln>
        </p:spPr>
      </p:pic>
      <p:sp>
        <p:nvSpPr>
          <p:cNvPr id="34" name="Google Shape;34;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a:t>
            </a:fld>
            <a:endParaRPr/>
          </a:p>
        </p:txBody>
      </p:sp>
      <p:sp>
        <p:nvSpPr>
          <p:cNvPr id="35" name="Google Shape;35;p6"/>
          <p:cNvSpPr txBox="1"/>
          <p:nvPr/>
        </p:nvSpPr>
        <p:spPr>
          <a:xfrm>
            <a:off x="5955825" y="4663225"/>
            <a:ext cx="2823300" cy="2673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200" i="1"/>
              <a:t>March 20, 2024</a:t>
            </a:r>
            <a:endParaRPr sz="1200" i="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5"/>
          <p:cNvSpPr txBox="1">
            <a:spLocks noGrp="1"/>
          </p:cNvSpPr>
          <p:nvPr>
            <p:ph type="title"/>
          </p:nvPr>
        </p:nvSpPr>
        <p:spPr>
          <a:xfrm>
            <a:off x="417625" y="307725"/>
            <a:ext cx="8228100" cy="846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Proposed Definition</a:t>
            </a:r>
            <a:endParaRPr/>
          </a:p>
        </p:txBody>
      </p:sp>
      <p:sp>
        <p:nvSpPr>
          <p:cNvPr id="121" name="Google Shape;121;p15"/>
          <p:cNvSpPr txBox="1">
            <a:spLocks noGrp="1"/>
          </p:cNvSpPr>
          <p:nvPr>
            <p:ph type="body" idx="1"/>
          </p:nvPr>
        </p:nvSpPr>
        <p:spPr>
          <a:xfrm>
            <a:off x="549475" y="1660125"/>
            <a:ext cx="7964400" cy="24237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Clr>
                <a:schemeClr val="dk1"/>
              </a:buClr>
              <a:buSzPts val="1100"/>
              <a:buFont typeface="Arial"/>
              <a:buNone/>
            </a:pPr>
            <a:r>
              <a:rPr lang="en" sz="1800">
                <a:solidFill>
                  <a:schemeClr val="dk1"/>
                </a:solidFill>
              </a:rPr>
              <a:t>“Financial Interest” means entitlement or agreement to receive a portion of revenue, proceeds or profits from a Natural Medicine Business or Natural Medicine Business Applicant; or a membership interest, partnership interest or other ownership interest, including but not limited to a share of stock, in a Natural Medicine Business or a Natural Medicine Business Applicant.</a:t>
            </a:r>
            <a:endParaRPr sz="1800">
              <a:solidFill>
                <a:schemeClr val="dk1"/>
              </a:solidFill>
            </a:endParaRPr>
          </a:p>
          <a:p>
            <a:pPr marL="0" lvl="0" indent="0" algn="l" rtl="0">
              <a:spcBef>
                <a:spcPts val="1200"/>
              </a:spcBef>
              <a:spcAft>
                <a:spcPts val="0"/>
              </a:spcAft>
              <a:buNone/>
            </a:pPr>
            <a:endParaRPr sz="1800">
              <a:solidFill>
                <a:schemeClr val="dk1"/>
              </a:solidFill>
            </a:endParaRPr>
          </a:p>
        </p:txBody>
      </p:sp>
      <p:sp>
        <p:nvSpPr>
          <p:cNvPr id="122" name="Google Shape;122;p15"/>
          <p:cNvSpPr txBox="1">
            <a:spLocks noGrp="1"/>
          </p:cNvSpPr>
          <p:nvPr>
            <p:ph type="subTitle" idx="2"/>
          </p:nvPr>
        </p:nvSpPr>
        <p:spPr>
          <a:xfrm>
            <a:off x="868200" y="1084525"/>
            <a:ext cx="7407600" cy="505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i="1">
                <a:latin typeface="Trebuchet MS"/>
                <a:ea typeface="Trebuchet MS"/>
                <a:cs typeface="Trebuchet MS"/>
                <a:sym typeface="Trebuchet MS"/>
              </a:rPr>
              <a:t>Financial Interest</a:t>
            </a:r>
            <a:endParaRPr i="1">
              <a:latin typeface="Trebuchet MS"/>
              <a:ea typeface="Trebuchet MS"/>
              <a:cs typeface="Trebuchet MS"/>
              <a:sym typeface="Trebuchet MS"/>
            </a:endParaRPr>
          </a:p>
        </p:txBody>
      </p:sp>
      <p:pic>
        <p:nvPicPr>
          <p:cNvPr id="123" name="Google Shape;123;p15"/>
          <p:cNvPicPr preferRelativeResize="0"/>
          <p:nvPr/>
        </p:nvPicPr>
        <p:blipFill>
          <a:blip r:embed="rId3">
            <a:alphaModFix/>
          </a:blip>
          <a:stretch>
            <a:fillRect/>
          </a:stretch>
        </p:blipFill>
        <p:spPr>
          <a:xfrm>
            <a:off x="150775" y="4140450"/>
            <a:ext cx="3161698" cy="864725"/>
          </a:xfrm>
          <a:prstGeom prst="rect">
            <a:avLst/>
          </a:prstGeom>
          <a:noFill/>
          <a:ln>
            <a:noFill/>
          </a:ln>
        </p:spPr>
      </p:pic>
      <p:sp>
        <p:nvSpPr>
          <p:cNvPr id="124" name="Google Shape;124;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6"/>
          <p:cNvSpPr txBox="1">
            <a:spLocks noGrp="1"/>
          </p:cNvSpPr>
          <p:nvPr>
            <p:ph type="title"/>
          </p:nvPr>
        </p:nvSpPr>
        <p:spPr>
          <a:xfrm>
            <a:off x="417625" y="307725"/>
            <a:ext cx="8228100" cy="846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Proposed Definition</a:t>
            </a:r>
            <a:endParaRPr/>
          </a:p>
        </p:txBody>
      </p:sp>
      <p:sp>
        <p:nvSpPr>
          <p:cNvPr id="130" name="Google Shape;130;p16"/>
          <p:cNvSpPr txBox="1">
            <a:spLocks noGrp="1"/>
          </p:cNvSpPr>
          <p:nvPr>
            <p:ph type="body" idx="1"/>
          </p:nvPr>
        </p:nvSpPr>
        <p:spPr>
          <a:xfrm>
            <a:off x="549475" y="1660125"/>
            <a:ext cx="7964400" cy="2423700"/>
          </a:xfrm>
          <a:prstGeom prst="rect">
            <a:avLst/>
          </a:prstGeom>
        </p:spPr>
        <p:txBody>
          <a:bodyPr spcFirstLastPara="1" wrap="square" lIns="91425" tIns="91425" rIns="91425" bIns="91425" anchor="t" anchorCtr="0">
            <a:noAutofit/>
          </a:bodyPr>
          <a:lstStyle/>
          <a:p>
            <a:pPr marL="0" lvl="0" indent="0" algn="l" rtl="0">
              <a:spcBef>
                <a:spcPts val="0"/>
              </a:spcBef>
              <a:spcAft>
                <a:spcPts val="600"/>
              </a:spcAft>
              <a:buNone/>
            </a:pPr>
            <a:r>
              <a:rPr lang="en" sz="1700">
                <a:solidFill>
                  <a:schemeClr val="dk1"/>
                </a:solidFill>
              </a:rPr>
              <a:t>“Owner” means an individual or an entity that owns, possesses, or is entitled to any Financial Interest in a Natural Medicine Business or a Natural Medicine Business Applicant; an individual or an entity that owns a share of stock in a corporation, a membership in a nonprofit corporation, a membership interest in a limited liability company, the interest of a member in a cooperative or in a limited cooperative association, a partnership interest in a limited partnership, a partnership interest in a partnership, or the interest of a member in a limited partnership association that holds any interest in a Natural Medicine Business.</a:t>
            </a:r>
            <a:endParaRPr sz="1700">
              <a:solidFill>
                <a:schemeClr val="dk1"/>
              </a:solidFill>
            </a:endParaRPr>
          </a:p>
        </p:txBody>
      </p:sp>
      <p:sp>
        <p:nvSpPr>
          <p:cNvPr id="131" name="Google Shape;131;p16"/>
          <p:cNvSpPr txBox="1">
            <a:spLocks noGrp="1"/>
          </p:cNvSpPr>
          <p:nvPr>
            <p:ph type="subTitle" idx="2"/>
          </p:nvPr>
        </p:nvSpPr>
        <p:spPr>
          <a:xfrm>
            <a:off x="868200" y="1084525"/>
            <a:ext cx="7407600" cy="505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i="1">
                <a:latin typeface="Trebuchet MS"/>
                <a:ea typeface="Trebuchet MS"/>
                <a:cs typeface="Trebuchet MS"/>
                <a:sym typeface="Trebuchet MS"/>
              </a:rPr>
              <a:t>Owner License</a:t>
            </a:r>
            <a:endParaRPr i="1">
              <a:latin typeface="Trebuchet MS"/>
              <a:ea typeface="Trebuchet MS"/>
              <a:cs typeface="Trebuchet MS"/>
              <a:sym typeface="Trebuchet MS"/>
            </a:endParaRPr>
          </a:p>
        </p:txBody>
      </p:sp>
      <p:pic>
        <p:nvPicPr>
          <p:cNvPr id="132" name="Google Shape;132;p16"/>
          <p:cNvPicPr preferRelativeResize="0"/>
          <p:nvPr/>
        </p:nvPicPr>
        <p:blipFill>
          <a:blip r:embed="rId3">
            <a:alphaModFix/>
          </a:blip>
          <a:stretch>
            <a:fillRect/>
          </a:stretch>
        </p:blipFill>
        <p:spPr>
          <a:xfrm>
            <a:off x="150775" y="4140450"/>
            <a:ext cx="3161698" cy="864725"/>
          </a:xfrm>
          <a:prstGeom prst="rect">
            <a:avLst/>
          </a:prstGeom>
          <a:noFill/>
          <a:ln>
            <a:noFill/>
          </a:ln>
        </p:spPr>
      </p:pic>
      <p:sp>
        <p:nvSpPr>
          <p:cNvPr id="133" name="Google Shape;133;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7"/>
          <p:cNvSpPr txBox="1">
            <a:spLocks noGrp="1"/>
          </p:cNvSpPr>
          <p:nvPr>
            <p:ph type="title"/>
          </p:nvPr>
        </p:nvSpPr>
        <p:spPr>
          <a:xfrm>
            <a:off x="417625" y="307725"/>
            <a:ext cx="8228100" cy="846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Proposed Rules </a:t>
            </a:r>
            <a:endParaRPr/>
          </a:p>
        </p:txBody>
      </p:sp>
      <p:sp>
        <p:nvSpPr>
          <p:cNvPr id="139" name="Google Shape;139;p17"/>
          <p:cNvSpPr txBox="1">
            <a:spLocks noGrp="1"/>
          </p:cNvSpPr>
          <p:nvPr>
            <p:ph type="subTitle" idx="2"/>
          </p:nvPr>
        </p:nvSpPr>
        <p:spPr>
          <a:xfrm>
            <a:off x="868200" y="1154325"/>
            <a:ext cx="7407600" cy="505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i="1">
                <a:latin typeface="Trebuchet MS"/>
                <a:ea typeface="Trebuchet MS"/>
                <a:cs typeface="Trebuchet MS"/>
                <a:sym typeface="Trebuchet MS"/>
              </a:rPr>
              <a:t>General Requirements, Definitions, &amp; Application Procedures</a:t>
            </a:r>
            <a:endParaRPr i="1">
              <a:latin typeface="Trebuchet MS"/>
              <a:ea typeface="Trebuchet MS"/>
              <a:cs typeface="Trebuchet MS"/>
              <a:sym typeface="Trebuchet MS"/>
            </a:endParaRPr>
          </a:p>
        </p:txBody>
      </p:sp>
      <p:pic>
        <p:nvPicPr>
          <p:cNvPr id="140" name="Google Shape;140;p17"/>
          <p:cNvPicPr preferRelativeResize="0"/>
          <p:nvPr/>
        </p:nvPicPr>
        <p:blipFill>
          <a:blip r:embed="rId3">
            <a:alphaModFix/>
          </a:blip>
          <a:stretch>
            <a:fillRect/>
          </a:stretch>
        </p:blipFill>
        <p:spPr>
          <a:xfrm>
            <a:off x="150775" y="4140450"/>
            <a:ext cx="3161698" cy="864725"/>
          </a:xfrm>
          <a:prstGeom prst="rect">
            <a:avLst/>
          </a:prstGeom>
          <a:noFill/>
          <a:ln>
            <a:noFill/>
          </a:ln>
        </p:spPr>
      </p:pic>
      <p:sp>
        <p:nvSpPr>
          <p:cNvPr id="141" name="Google Shape;141;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12</a:t>
            </a:fld>
            <a:endParaRPr/>
          </a:p>
        </p:txBody>
      </p:sp>
      <p:sp>
        <p:nvSpPr>
          <p:cNvPr id="142" name="Google Shape;142;p17"/>
          <p:cNvSpPr txBox="1"/>
          <p:nvPr/>
        </p:nvSpPr>
        <p:spPr>
          <a:xfrm>
            <a:off x="417625" y="1772825"/>
            <a:ext cx="8228100" cy="2777700"/>
          </a:xfrm>
          <a:prstGeom prst="rect">
            <a:avLst/>
          </a:prstGeom>
          <a:noFill/>
          <a:ln>
            <a:noFill/>
          </a:ln>
        </p:spPr>
        <p:txBody>
          <a:bodyPr spcFirstLastPara="1" wrap="square" lIns="91425" tIns="91425" rIns="91425" bIns="91425" anchor="t" anchorCtr="0">
            <a:noAutofit/>
          </a:bodyPr>
          <a:lstStyle/>
          <a:p>
            <a:pPr marL="457200" lvl="0" indent="-330200" algn="l" rtl="0">
              <a:spcBef>
                <a:spcPts val="1000"/>
              </a:spcBef>
              <a:spcAft>
                <a:spcPts val="0"/>
              </a:spcAft>
              <a:buSzPts val="1600"/>
              <a:buChar char="➢"/>
            </a:pPr>
            <a:r>
              <a:rPr lang="en" sz="1600"/>
              <a:t>Rules 2105 - Duties of All Applicants &amp; Licensees</a:t>
            </a:r>
            <a:endParaRPr sz="1600"/>
          </a:p>
          <a:p>
            <a:pPr marL="457200" lvl="0" indent="-330200" algn="l" rtl="0">
              <a:spcBef>
                <a:spcPts val="1000"/>
              </a:spcBef>
              <a:spcAft>
                <a:spcPts val="0"/>
              </a:spcAft>
              <a:buSzPts val="1600"/>
              <a:buChar char="➢"/>
            </a:pPr>
            <a:r>
              <a:rPr lang="en" sz="1600"/>
              <a:t>2110 - Application Requirements</a:t>
            </a:r>
            <a:endParaRPr sz="1600"/>
          </a:p>
          <a:p>
            <a:pPr marL="457200" lvl="0" indent="-330200" algn="l" rtl="0">
              <a:spcBef>
                <a:spcPts val="1000"/>
              </a:spcBef>
              <a:spcAft>
                <a:spcPts val="0"/>
              </a:spcAft>
              <a:buSzPts val="1600"/>
              <a:buChar char="➢"/>
            </a:pPr>
            <a:r>
              <a:rPr lang="en" sz="1600"/>
              <a:t>2125 - Natural Medicine Business</a:t>
            </a:r>
            <a:endParaRPr sz="1600"/>
          </a:p>
          <a:p>
            <a:pPr marL="457200" lvl="0" indent="-330200" algn="l" rtl="0">
              <a:spcBef>
                <a:spcPts val="1000"/>
              </a:spcBef>
              <a:spcAft>
                <a:spcPts val="0"/>
              </a:spcAft>
              <a:buSzPts val="1600"/>
              <a:buChar char="➢"/>
            </a:pPr>
            <a:r>
              <a:rPr lang="en" sz="1600"/>
              <a:t>2130 - License Renewal</a:t>
            </a:r>
            <a:endParaRPr sz="1600"/>
          </a:p>
          <a:p>
            <a:pPr marL="457200" lvl="0" indent="-330200" algn="l" rtl="0">
              <a:spcBef>
                <a:spcPts val="1000"/>
              </a:spcBef>
              <a:spcAft>
                <a:spcPts val="0"/>
              </a:spcAft>
              <a:buSzPts val="1600"/>
              <a:buChar char="➢"/>
            </a:pPr>
            <a:r>
              <a:rPr lang="en" sz="1600"/>
              <a:t>2155 - Application Denial, Voluntary Withdrawal, and Effect of a License Surrender</a:t>
            </a:r>
            <a:endParaRPr sz="1600"/>
          </a:p>
          <a:p>
            <a:pPr marL="457200" lvl="0" indent="-330200" algn="l" rtl="0">
              <a:spcBef>
                <a:spcPts val="1000"/>
              </a:spcBef>
              <a:spcAft>
                <a:spcPts val="0"/>
              </a:spcAft>
              <a:buSzPts val="1600"/>
              <a:buChar char="➢"/>
            </a:pPr>
            <a:r>
              <a:rPr lang="en" sz="1600"/>
              <a:t>2160 - Revoked or Suspended Owner</a:t>
            </a:r>
            <a:endParaRPr sz="16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8"/>
          <p:cNvSpPr txBox="1">
            <a:spLocks noGrp="1"/>
          </p:cNvSpPr>
          <p:nvPr>
            <p:ph type="title"/>
          </p:nvPr>
        </p:nvSpPr>
        <p:spPr>
          <a:xfrm>
            <a:off x="457950" y="156200"/>
            <a:ext cx="8228100" cy="846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a:t>Public Comments</a:t>
            </a:r>
            <a:endParaRPr sz="4900"/>
          </a:p>
        </p:txBody>
      </p:sp>
      <p:sp>
        <p:nvSpPr>
          <p:cNvPr id="148" name="Google Shape;148;p18"/>
          <p:cNvSpPr txBox="1">
            <a:spLocks noGrp="1"/>
          </p:cNvSpPr>
          <p:nvPr>
            <p:ph type="subTitle" idx="2"/>
          </p:nvPr>
        </p:nvSpPr>
        <p:spPr>
          <a:xfrm>
            <a:off x="457950" y="1002800"/>
            <a:ext cx="8228100" cy="505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000" i="1">
                <a:latin typeface="Trebuchet MS"/>
                <a:ea typeface="Trebuchet MS"/>
                <a:cs typeface="Trebuchet MS"/>
                <a:sym typeface="Trebuchet MS"/>
              </a:rPr>
              <a:t>General Requirements, Definitions, General Application Procedures</a:t>
            </a:r>
            <a:endParaRPr sz="2000" i="1">
              <a:latin typeface="Trebuchet MS"/>
              <a:ea typeface="Trebuchet MS"/>
              <a:cs typeface="Trebuchet MS"/>
              <a:sym typeface="Trebuchet MS"/>
            </a:endParaRPr>
          </a:p>
          <a:p>
            <a:pPr marL="0" lvl="0" indent="0" algn="ctr" rtl="0">
              <a:spcBef>
                <a:spcPts val="0"/>
              </a:spcBef>
              <a:spcAft>
                <a:spcPts val="0"/>
              </a:spcAft>
              <a:buNone/>
            </a:pPr>
            <a:r>
              <a:rPr lang="en" sz="2000" i="1">
                <a:solidFill>
                  <a:schemeClr val="dk1"/>
                </a:solidFill>
                <a:latin typeface="Trebuchet MS"/>
                <a:ea typeface="Trebuchet MS"/>
                <a:cs typeface="Trebuchet MS"/>
                <a:sym typeface="Trebuchet MS"/>
              </a:rPr>
              <a:t>Rules 1005 - 1025, 2105, 2110, 2125, 2130, 2155, 2160</a:t>
            </a:r>
            <a:endParaRPr sz="2000" i="1">
              <a:solidFill>
                <a:schemeClr val="dk1"/>
              </a:solidFill>
              <a:latin typeface="Trebuchet MS"/>
              <a:ea typeface="Trebuchet MS"/>
              <a:cs typeface="Trebuchet MS"/>
              <a:sym typeface="Trebuchet MS"/>
            </a:endParaRPr>
          </a:p>
        </p:txBody>
      </p:sp>
      <p:pic>
        <p:nvPicPr>
          <p:cNvPr id="149" name="Google Shape;149;p18"/>
          <p:cNvPicPr preferRelativeResize="0"/>
          <p:nvPr/>
        </p:nvPicPr>
        <p:blipFill>
          <a:blip r:embed="rId3">
            <a:alphaModFix/>
          </a:blip>
          <a:stretch>
            <a:fillRect/>
          </a:stretch>
        </p:blipFill>
        <p:spPr>
          <a:xfrm>
            <a:off x="150775" y="4216650"/>
            <a:ext cx="3161698" cy="864725"/>
          </a:xfrm>
          <a:prstGeom prst="rect">
            <a:avLst/>
          </a:prstGeom>
          <a:noFill/>
          <a:ln>
            <a:noFill/>
          </a:ln>
        </p:spPr>
      </p:pic>
      <p:sp>
        <p:nvSpPr>
          <p:cNvPr id="150" name="Google Shape;150;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13</a:t>
            </a:fld>
            <a:endParaRPr/>
          </a:p>
        </p:txBody>
      </p:sp>
      <p:sp>
        <p:nvSpPr>
          <p:cNvPr id="151" name="Google Shape;151;p18"/>
          <p:cNvSpPr txBox="1"/>
          <p:nvPr/>
        </p:nvSpPr>
        <p:spPr>
          <a:xfrm>
            <a:off x="385175" y="1870026"/>
            <a:ext cx="8407200" cy="1212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2000" b="1">
                <a:solidFill>
                  <a:schemeClr val="dk1"/>
                </a:solidFill>
              </a:rPr>
              <a:t>Each speaker has 3 minutes.</a:t>
            </a:r>
            <a:endParaRPr sz="2000" b="1">
              <a:solidFill>
                <a:schemeClr val="dk1"/>
              </a:solidFill>
            </a:endParaRPr>
          </a:p>
          <a:p>
            <a:pPr marL="0" lvl="0" indent="0" algn="ctr" rtl="0">
              <a:spcBef>
                <a:spcPts val="600"/>
              </a:spcBef>
              <a:spcAft>
                <a:spcPts val="600"/>
              </a:spcAft>
              <a:buClr>
                <a:schemeClr val="dk1"/>
              </a:buClr>
              <a:buSzPts val="1100"/>
              <a:buFont typeface="Arial"/>
              <a:buNone/>
            </a:pPr>
            <a:r>
              <a:rPr lang="en" sz="2000" b="1">
                <a:solidFill>
                  <a:schemeClr val="dk1"/>
                </a:solidFill>
              </a:rPr>
              <a:t>We will take comments in the order folks sign-up on the comment form.</a:t>
            </a:r>
            <a:endParaRPr sz="2400"/>
          </a:p>
        </p:txBody>
      </p:sp>
      <p:pic>
        <p:nvPicPr>
          <p:cNvPr id="152" name="Google Shape;152;p18" descr="This is a 3 minutes countdown timer with no extra stuff, suitable for professional use." title="3 Minute Countdown timer (Minimal)">
            <a:hlinkClick r:id="rId4"/>
          </p:cNvPr>
          <p:cNvPicPr preferRelativeResize="0"/>
          <p:nvPr/>
        </p:nvPicPr>
        <p:blipFill>
          <a:blip r:embed="rId5">
            <a:alphaModFix/>
          </a:blip>
          <a:stretch>
            <a:fillRect/>
          </a:stretch>
        </p:blipFill>
        <p:spPr>
          <a:xfrm>
            <a:off x="5033400" y="2997000"/>
            <a:ext cx="3570089" cy="20081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9"/>
          <p:cNvSpPr txBox="1">
            <a:spLocks noGrp="1"/>
          </p:cNvSpPr>
          <p:nvPr>
            <p:ph type="title"/>
          </p:nvPr>
        </p:nvSpPr>
        <p:spPr>
          <a:xfrm>
            <a:off x="417625" y="307725"/>
            <a:ext cx="8228100" cy="846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a:t>Proposed Rules </a:t>
            </a:r>
            <a:endParaRPr sz="4900"/>
          </a:p>
        </p:txBody>
      </p:sp>
      <p:sp>
        <p:nvSpPr>
          <p:cNvPr id="158" name="Google Shape;158;p19"/>
          <p:cNvSpPr txBox="1">
            <a:spLocks noGrp="1"/>
          </p:cNvSpPr>
          <p:nvPr>
            <p:ph type="body" idx="1"/>
          </p:nvPr>
        </p:nvSpPr>
        <p:spPr>
          <a:xfrm>
            <a:off x="549475" y="1767625"/>
            <a:ext cx="7964400" cy="19746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0000"/>
              </a:buClr>
              <a:buSzPts val="2000"/>
              <a:buChar char="➢"/>
            </a:pPr>
            <a:r>
              <a:rPr lang="en" sz="2000">
                <a:solidFill>
                  <a:srgbClr val="000000"/>
                </a:solidFill>
              </a:rPr>
              <a:t>Rules 2115 - Employee Licenses: Initial Application Requirements</a:t>
            </a:r>
            <a:endParaRPr sz="2000">
              <a:solidFill>
                <a:srgbClr val="000000"/>
              </a:solidFill>
            </a:endParaRPr>
          </a:p>
          <a:p>
            <a:pPr marL="457200" lvl="0" indent="-355600" algn="l" rtl="0">
              <a:spcBef>
                <a:spcPts val="1000"/>
              </a:spcBef>
              <a:spcAft>
                <a:spcPts val="0"/>
              </a:spcAft>
              <a:buClr>
                <a:srgbClr val="000000"/>
              </a:buClr>
              <a:buSzPts val="2000"/>
              <a:buChar char="➢"/>
            </a:pPr>
            <a:r>
              <a:rPr lang="en" sz="2000">
                <a:solidFill>
                  <a:srgbClr val="000000"/>
                </a:solidFill>
              </a:rPr>
              <a:t>2120 - Owner Licenses: Initial Application Requirements</a:t>
            </a:r>
            <a:endParaRPr sz="2000">
              <a:solidFill>
                <a:srgbClr val="000000"/>
              </a:solidFill>
            </a:endParaRPr>
          </a:p>
          <a:p>
            <a:pPr marL="457200" lvl="0" indent="-355600" algn="l" rtl="0">
              <a:spcBef>
                <a:spcPts val="1000"/>
              </a:spcBef>
              <a:spcAft>
                <a:spcPts val="0"/>
              </a:spcAft>
              <a:buClr>
                <a:srgbClr val="000000"/>
              </a:buClr>
              <a:buSzPts val="2000"/>
              <a:buChar char="➢"/>
            </a:pPr>
            <a:r>
              <a:rPr lang="en" sz="2000">
                <a:solidFill>
                  <a:srgbClr val="000000"/>
                </a:solidFill>
              </a:rPr>
              <a:t>2135 - Licensure Qualifications </a:t>
            </a:r>
            <a:endParaRPr sz="2000">
              <a:solidFill>
                <a:srgbClr val="000000"/>
              </a:solidFill>
            </a:endParaRPr>
          </a:p>
          <a:p>
            <a:pPr marL="457200" lvl="0" indent="-355600" algn="l" rtl="0">
              <a:spcBef>
                <a:spcPts val="1000"/>
              </a:spcBef>
              <a:spcAft>
                <a:spcPts val="0"/>
              </a:spcAft>
              <a:buClr>
                <a:srgbClr val="000000"/>
              </a:buClr>
              <a:buSzPts val="2000"/>
              <a:buChar char="➢"/>
            </a:pPr>
            <a:r>
              <a:rPr lang="en" sz="2000">
                <a:solidFill>
                  <a:srgbClr val="000000"/>
                </a:solidFill>
              </a:rPr>
              <a:t>2140 - Disclosure of Financial Interests and Owners of Natural Medicine Business License</a:t>
            </a:r>
            <a:endParaRPr sz="2000">
              <a:solidFill>
                <a:srgbClr val="000000"/>
              </a:solidFill>
            </a:endParaRPr>
          </a:p>
          <a:p>
            <a:pPr marL="0" lvl="0" indent="0" algn="l" rtl="0">
              <a:spcBef>
                <a:spcPts val="1200"/>
              </a:spcBef>
              <a:spcAft>
                <a:spcPts val="0"/>
              </a:spcAft>
              <a:buNone/>
            </a:pPr>
            <a:endParaRPr sz="1900">
              <a:solidFill>
                <a:schemeClr val="dk1"/>
              </a:solidFill>
            </a:endParaRPr>
          </a:p>
        </p:txBody>
      </p:sp>
      <p:sp>
        <p:nvSpPr>
          <p:cNvPr id="159" name="Google Shape;159;p19"/>
          <p:cNvSpPr txBox="1">
            <a:spLocks noGrp="1"/>
          </p:cNvSpPr>
          <p:nvPr>
            <p:ph type="subTitle" idx="2"/>
          </p:nvPr>
        </p:nvSpPr>
        <p:spPr>
          <a:xfrm>
            <a:off x="181975" y="1077913"/>
            <a:ext cx="8699400" cy="689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i="1">
                <a:latin typeface="Trebuchet MS"/>
                <a:ea typeface="Trebuchet MS"/>
                <a:cs typeface="Trebuchet MS"/>
                <a:sym typeface="Trebuchet MS"/>
              </a:rPr>
              <a:t>Owner Licenses, Employee Licenses, &amp; Financial Interests</a:t>
            </a:r>
            <a:endParaRPr i="1">
              <a:latin typeface="Trebuchet MS"/>
              <a:ea typeface="Trebuchet MS"/>
              <a:cs typeface="Trebuchet MS"/>
              <a:sym typeface="Trebuchet MS"/>
            </a:endParaRPr>
          </a:p>
        </p:txBody>
      </p:sp>
      <p:pic>
        <p:nvPicPr>
          <p:cNvPr id="160" name="Google Shape;160;p19"/>
          <p:cNvPicPr preferRelativeResize="0"/>
          <p:nvPr/>
        </p:nvPicPr>
        <p:blipFill>
          <a:blip r:embed="rId3">
            <a:alphaModFix/>
          </a:blip>
          <a:stretch>
            <a:fillRect/>
          </a:stretch>
        </p:blipFill>
        <p:spPr>
          <a:xfrm>
            <a:off x="150775" y="4140450"/>
            <a:ext cx="3161698" cy="864725"/>
          </a:xfrm>
          <a:prstGeom prst="rect">
            <a:avLst/>
          </a:prstGeom>
          <a:noFill/>
          <a:ln>
            <a:noFill/>
          </a:ln>
        </p:spPr>
      </p:pic>
      <p:sp>
        <p:nvSpPr>
          <p:cNvPr id="161" name="Google Shape;161;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pic>
        <p:nvPicPr>
          <p:cNvPr id="166" name="Google Shape;166;p20"/>
          <p:cNvPicPr preferRelativeResize="0"/>
          <p:nvPr/>
        </p:nvPicPr>
        <p:blipFill>
          <a:blip r:embed="rId3">
            <a:alphaModFix/>
          </a:blip>
          <a:stretch>
            <a:fillRect/>
          </a:stretch>
        </p:blipFill>
        <p:spPr>
          <a:xfrm>
            <a:off x="150775" y="4140450"/>
            <a:ext cx="3161698" cy="864725"/>
          </a:xfrm>
          <a:prstGeom prst="rect">
            <a:avLst/>
          </a:prstGeom>
          <a:noFill/>
          <a:ln>
            <a:noFill/>
          </a:ln>
        </p:spPr>
      </p:pic>
      <p:sp>
        <p:nvSpPr>
          <p:cNvPr id="167" name="Google Shape;167;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15</a:t>
            </a:fld>
            <a:endParaRPr/>
          </a:p>
        </p:txBody>
      </p:sp>
      <p:sp>
        <p:nvSpPr>
          <p:cNvPr id="168" name="Google Shape;168;p20"/>
          <p:cNvSpPr txBox="1"/>
          <p:nvPr/>
        </p:nvSpPr>
        <p:spPr>
          <a:xfrm>
            <a:off x="791850" y="1466850"/>
            <a:ext cx="7680600" cy="2673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000" b="1"/>
              <a:t>We are taking a short break and will be back at 10:30</a:t>
            </a:r>
            <a:endParaRPr sz="3000"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pic>
        <p:nvPicPr>
          <p:cNvPr id="173" name="Google Shape;173;p21"/>
          <p:cNvPicPr preferRelativeResize="0"/>
          <p:nvPr/>
        </p:nvPicPr>
        <p:blipFill>
          <a:blip r:embed="rId3">
            <a:alphaModFix/>
          </a:blip>
          <a:stretch>
            <a:fillRect/>
          </a:stretch>
        </p:blipFill>
        <p:spPr>
          <a:xfrm>
            <a:off x="150775" y="4140450"/>
            <a:ext cx="3161698" cy="864725"/>
          </a:xfrm>
          <a:prstGeom prst="rect">
            <a:avLst/>
          </a:prstGeom>
          <a:noFill/>
          <a:ln>
            <a:noFill/>
          </a:ln>
        </p:spPr>
      </p:pic>
      <p:sp>
        <p:nvSpPr>
          <p:cNvPr id="174" name="Google Shape;174;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16</a:t>
            </a:fld>
            <a:endParaRPr/>
          </a:p>
        </p:txBody>
      </p:sp>
      <p:sp>
        <p:nvSpPr>
          <p:cNvPr id="175" name="Google Shape;175;p21"/>
          <p:cNvSpPr txBox="1">
            <a:spLocks noGrp="1"/>
          </p:cNvSpPr>
          <p:nvPr>
            <p:ph type="title"/>
          </p:nvPr>
        </p:nvSpPr>
        <p:spPr>
          <a:xfrm>
            <a:off x="457950" y="229475"/>
            <a:ext cx="8228100" cy="846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a:t>Public Comments</a:t>
            </a:r>
            <a:endParaRPr sz="4900"/>
          </a:p>
        </p:txBody>
      </p:sp>
      <p:sp>
        <p:nvSpPr>
          <p:cNvPr id="176" name="Google Shape;176;p21"/>
          <p:cNvSpPr txBox="1"/>
          <p:nvPr/>
        </p:nvSpPr>
        <p:spPr>
          <a:xfrm>
            <a:off x="385175" y="1870026"/>
            <a:ext cx="8407200" cy="1212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2000" b="1">
                <a:solidFill>
                  <a:schemeClr val="dk1"/>
                </a:solidFill>
              </a:rPr>
              <a:t>Each speaker has 3 minutes.</a:t>
            </a:r>
            <a:endParaRPr sz="2000" b="1">
              <a:solidFill>
                <a:schemeClr val="dk1"/>
              </a:solidFill>
            </a:endParaRPr>
          </a:p>
          <a:p>
            <a:pPr marL="0" lvl="0" indent="0" algn="ctr" rtl="0">
              <a:spcBef>
                <a:spcPts val="600"/>
              </a:spcBef>
              <a:spcAft>
                <a:spcPts val="600"/>
              </a:spcAft>
              <a:buClr>
                <a:schemeClr val="dk1"/>
              </a:buClr>
              <a:buSzPts val="1100"/>
              <a:buFont typeface="Arial"/>
              <a:buNone/>
            </a:pPr>
            <a:r>
              <a:rPr lang="en" sz="2000" b="1">
                <a:solidFill>
                  <a:schemeClr val="dk1"/>
                </a:solidFill>
              </a:rPr>
              <a:t>We will take comments in the order folks sign-up on the comment form.</a:t>
            </a:r>
            <a:endParaRPr sz="2400"/>
          </a:p>
        </p:txBody>
      </p:sp>
      <p:sp>
        <p:nvSpPr>
          <p:cNvPr id="177" name="Google Shape;177;p21"/>
          <p:cNvSpPr txBox="1">
            <a:spLocks noGrp="1"/>
          </p:cNvSpPr>
          <p:nvPr>
            <p:ph type="subTitle" idx="2"/>
          </p:nvPr>
        </p:nvSpPr>
        <p:spPr>
          <a:xfrm>
            <a:off x="277325" y="1135175"/>
            <a:ext cx="8622900" cy="505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000" i="1">
                <a:latin typeface="Trebuchet MS"/>
                <a:ea typeface="Trebuchet MS"/>
                <a:cs typeface="Trebuchet MS"/>
                <a:sym typeface="Trebuchet MS"/>
              </a:rPr>
              <a:t>Owner Licenses, Employee Licenses, and Financial Interests</a:t>
            </a:r>
            <a:endParaRPr sz="2000" i="1">
              <a:latin typeface="Trebuchet MS"/>
              <a:ea typeface="Trebuchet MS"/>
              <a:cs typeface="Trebuchet MS"/>
              <a:sym typeface="Trebuchet MS"/>
            </a:endParaRPr>
          </a:p>
          <a:p>
            <a:pPr marL="0" lvl="0" indent="0" algn="ctr" rtl="0">
              <a:spcBef>
                <a:spcPts val="0"/>
              </a:spcBef>
              <a:spcAft>
                <a:spcPts val="0"/>
              </a:spcAft>
              <a:buNone/>
            </a:pPr>
            <a:r>
              <a:rPr lang="en" sz="2000" i="1">
                <a:solidFill>
                  <a:schemeClr val="dk1"/>
                </a:solidFill>
                <a:latin typeface="Trebuchet MS"/>
                <a:ea typeface="Trebuchet MS"/>
                <a:cs typeface="Trebuchet MS"/>
                <a:sym typeface="Trebuchet MS"/>
              </a:rPr>
              <a:t>Rules 2115, 2120, 2135, 2140</a:t>
            </a:r>
            <a:endParaRPr sz="2000" i="1">
              <a:solidFill>
                <a:schemeClr val="dk1"/>
              </a:solidFill>
              <a:latin typeface="Trebuchet MS"/>
              <a:ea typeface="Trebuchet MS"/>
              <a:cs typeface="Trebuchet MS"/>
              <a:sym typeface="Trebuchet MS"/>
            </a:endParaRPr>
          </a:p>
        </p:txBody>
      </p:sp>
      <p:pic>
        <p:nvPicPr>
          <p:cNvPr id="178" name="Google Shape;178;p21" descr="This is a 3 minutes countdown timer with no extra stuff, suitable for professional use." title="3 Minute Countdown timer (Minimal)">
            <a:hlinkClick r:id="rId4"/>
          </p:cNvPr>
          <p:cNvPicPr preferRelativeResize="0"/>
          <p:nvPr/>
        </p:nvPicPr>
        <p:blipFill>
          <a:blip r:embed="rId5">
            <a:alphaModFix/>
          </a:blip>
          <a:stretch>
            <a:fillRect/>
          </a:stretch>
        </p:blipFill>
        <p:spPr>
          <a:xfrm>
            <a:off x="5033400" y="2997000"/>
            <a:ext cx="3570089" cy="20081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2"/>
          <p:cNvSpPr txBox="1">
            <a:spLocks noGrp="1"/>
          </p:cNvSpPr>
          <p:nvPr>
            <p:ph type="title"/>
          </p:nvPr>
        </p:nvSpPr>
        <p:spPr>
          <a:xfrm>
            <a:off x="417625" y="307725"/>
            <a:ext cx="8228100" cy="846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Proposed Rules </a:t>
            </a:r>
            <a:endParaRPr/>
          </a:p>
        </p:txBody>
      </p:sp>
      <p:sp>
        <p:nvSpPr>
          <p:cNvPr id="184" name="Google Shape;184;p22"/>
          <p:cNvSpPr txBox="1">
            <a:spLocks noGrp="1"/>
          </p:cNvSpPr>
          <p:nvPr>
            <p:ph type="body" idx="1"/>
          </p:nvPr>
        </p:nvSpPr>
        <p:spPr>
          <a:xfrm>
            <a:off x="549475" y="2109200"/>
            <a:ext cx="7964400" cy="19746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0000"/>
              </a:buClr>
              <a:buSzPts val="2000"/>
              <a:buChar char="➢"/>
            </a:pPr>
            <a:r>
              <a:rPr lang="en" sz="2000">
                <a:solidFill>
                  <a:srgbClr val="000000"/>
                </a:solidFill>
              </a:rPr>
              <a:t>Rules 2110(E) - General Application Requirements</a:t>
            </a:r>
            <a:endParaRPr sz="2000">
              <a:solidFill>
                <a:srgbClr val="000000"/>
              </a:solidFill>
            </a:endParaRPr>
          </a:p>
          <a:p>
            <a:pPr marL="457200" lvl="0" indent="-355600" algn="l" rtl="0">
              <a:spcBef>
                <a:spcPts val="1000"/>
              </a:spcBef>
              <a:spcAft>
                <a:spcPts val="0"/>
              </a:spcAft>
              <a:buClr>
                <a:srgbClr val="000000"/>
              </a:buClr>
              <a:buSzPts val="2000"/>
              <a:buChar char="➢"/>
            </a:pPr>
            <a:r>
              <a:rPr lang="en" sz="2000">
                <a:solidFill>
                  <a:srgbClr val="000000"/>
                </a:solidFill>
              </a:rPr>
              <a:t>2125 - Natural Medicine Business: Initial Application Requirements (Premises information &amp; Priority Review))</a:t>
            </a:r>
            <a:endParaRPr sz="2000">
              <a:solidFill>
                <a:srgbClr val="000000"/>
              </a:solidFill>
            </a:endParaRPr>
          </a:p>
          <a:p>
            <a:pPr marL="457200" lvl="0" indent="-355600" algn="l" rtl="0">
              <a:spcBef>
                <a:spcPts val="1000"/>
              </a:spcBef>
              <a:spcAft>
                <a:spcPts val="1000"/>
              </a:spcAft>
              <a:buClr>
                <a:srgbClr val="000000"/>
              </a:buClr>
              <a:buSzPts val="2000"/>
              <a:buChar char="➢"/>
            </a:pPr>
            <a:r>
              <a:rPr lang="en" sz="2000">
                <a:solidFill>
                  <a:srgbClr val="000000"/>
                </a:solidFill>
              </a:rPr>
              <a:t>2150 - Change of Location of Regulated Natural Medicine Business License</a:t>
            </a:r>
            <a:endParaRPr sz="1900">
              <a:solidFill>
                <a:schemeClr val="dk1"/>
              </a:solidFill>
            </a:endParaRPr>
          </a:p>
        </p:txBody>
      </p:sp>
      <p:sp>
        <p:nvSpPr>
          <p:cNvPr id="185" name="Google Shape;185;p22"/>
          <p:cNvSpPr txBox="1">
            <a:spLocks noGrp="1"/>
          </p:cNvSpPr>
          <p:nvPr>
            <p:ph type="subTitle" idx="2"/>
          </p:nvPr>
        </p:nvSpPr>
        <p:spPr>
          <a:xfrm>
            <a:off x="73175" y="1286913"/>
            <a:ext cx="8699400" cy="689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i="1">
                <a:latin typeface="Trebuchet MS"/>
                <a:ea typeface="Trebuchet MS"/>
                <a:cs typeface="Trebuchet MS"/>
                <a:sym typeface="Trebuchet MS"/>
              </a:rPr>
              <a:t>Priority Application Review</a:t>
            </a:r>
            <a:endParaRPr i="1">
              <a:latin typeface="Trebuchet MS"/>
              <a:ea typeface="Trebuchet MS"/>
              <a:cs typeface="Trebuchet MS"/>
              <a:sym typeface="Trebuchet MS"/>
            </a:endParaRPr>
          </a:p>
          <a:p>
            <a:pPr marL="0" lvl="0" indent="0" algn="ctr" rtl="0">
              <a:spcBef>
                <a:spcPts val="0"/>
              </a:spcBef>
              <a:spcAft>
                <a:spcPts val="0"/>
              </a:spcAft>
              <a:buNone/>
            </a:pPr>
            <a:r>
              <a:rPr lang="en" i="1">
                <a:latin typeface="Trebuchet MS"/>
                <a:ea typeface="Trebuchet MS"/>
                <a:cs typeface="Trebuchet MS"/>
                <a:sym typeface="Trebuchet MS"/>
              </a:rPr>
              <a:t>Location Requirements &amp; Local Jurisdiction Compliance</a:t>
            </a:r>
            <a:endParaRPr i="1">
              <a:latin typeface="Trebuchet MS"/>
              <a:ea typeface="Trebuchet MS"/>
              <a:cs typeface="Trebuchet MS"/>
              <a:sym typeface="Trebuchet MS"/>
            </a:endParaRPr>
          </a:p>
        </p:txBody>
      </p:sp>
      <p:pic>
        <p:nvPicPr>
          <p:cNvPr id="186" name="Google Shape;186;p22"/>
          <p:cNvPicPr preferRelativeResize="0"/>
          <p:nvPr/>
        </p:nvPicPr>
        <p:blipFill>
          <a:blip r:embed="rId3">
            <a:alphaModFix/>
          </a:blip>
          <a:stretch>
            <a:fillRect/>
          </a:stretch>
        </p:blipFill>
        <p:spPr>
          <a:xfrm>
            <a:off x="150775" y="4140450"/>
            <a:ext cx="3161698" cy="864725"/>
          </a:xfrm>
          <a:prstGeom prst="rect">
            <a:avLst/>
          </a:prstGeom>
          <a:noFill/>
          <a:ln>
            <a:noFill/>
          </a:ln>
        </p:spPr>
      </p:pic>
      <p:sp>
        <p:nvSpPr>
          <p:cNvPr id="187" name="Google Shape;187;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3"/>
          <p:cNvSpPr txBox="1">
            <a:spLocks noGrp="1"/>
          </p:cNvSpPr>
          <p:nvPr>
            <p:ph type="title"/>
          </p:nvPr>
        </p:nvSpPr>
        <p:spPr>
          <a:xfrm>
            <a:off x="457950" y="91300"/>
            <a:ext cx="8228100" cy="846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Proposed Rule</a:t>
            </a:r>
            <a:endParaRPr/>
          </a:p>
        </p:txBody>
      </p:sp>
      <p:sp>
        <p:nvSpPr>
          <p:cNvPr id="193" name="Google Shape;193;p23"/>
          <p:cNvSpPr txBox="1">
            <a:spLocks noGrp="1"/>
          </p:cNvSpPr>
          <p:nvPr>
            <p:ph type="subTitle" idx="2"/>
          </p:nvPr>
        </p:nvSpPr>
        <p:spPr>
          <a:xfrm>
            <a:off x="868200" y="721725"/>
            <a:ext cx="7407600" cy="505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i="1">
                <a:latin typeface="Trebuchet MS"/>
                <a:ea typeface="Trebuchet MS"/>
                <a:cs typeface="Trebuchet MS"/>
                <a:sym typeface="Trebuchet MS"/>
              </a:rPr>
              <a:t>Priority Review</a:t>
            </a:r>
            <a:endParaRPr i="1">
              <a:latin typeface="Trebuchet MS"/>
              <a:ea typeface="Trebuchet MS"/>
              <a:cs typeface="Trebuchet MS"/>
              <a:sym typeface="Trebuchet MS"/>
            </a:endParaRPr>
          </a:p>
        </p:txBody>
      </p:sp>
      <p:pic>
        <p:nvPicPr>
          <p:cNvPr id="194" name="Google Shape;194;p23"/>
          <p:cNvPicPr preferRelativeResize="0"/>
          <p:nvPr/>
        </p:nvPicPr>
        <p:blipFill>
          <a:blip r:embed="rId3">
            <a:alphaModFix/>
          </a:blip>
          <a:stretch>
            <a:fillRect/>
          </a:stretch>
        </p:blipFill>
        <p:spPr>
          <a:xfrm>
            <a:off x="150775" y="4140450"/>
            <a:ext cx="3161698" cy="864725"/>
          </a:xfrm>
          <a:prstGeom prst="rect">
            <a:avLst/>
          </a:prstGeom>
          <a:noFill/>
          <a:ln>
            <a:noFill/>
          </a:ln>
        </p:spPr>
      </p:pic>
      <p:sp>
        <p:nvSpPr>
          <p:cNvPr id="195" name="Google Shape;195;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18</a:t>
            </a:fld>
            <a:endParaRPr/>
          </a:p>
        </p:txBody>
      </p:sp>
      <p:pic>
        <p:nvPicPr>
          <p:cNvPr id="196" name="Google Shape;196;p23"/>
          <p:cNvPicPr preferRelativeResize="0"/>
          <p:nvPr/>
        </p:nvPicPr>
        <p:blipFill>
          <a:blip r:embed="rId4">
            <a:alphaModFix/>
          </a:blip>
          <a:stretch>
            <a:fillRect/>
          </a:stretch>
        </p:blipFill>
        <p:spPr>
          <a:xfrm>
            <a:off x="91025" y="1175875"/>
            <a:ext cx="8038251" cy="38293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4"/>
          <p:cNvSpPr txBox="1">
            <a:spLocks noGrp="1"/>
          </p:cNvSpPr>
          <p:nvPr>
            <p:ph type="title"/>
          </p:nvPr>
        </p:nvSpPr>
        <p:spPr>
          <a:xfrm>
            <a:off x="417625" y="307725"/>
            <a:ext cx="8228100" cy="846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Proposed Rules </a:t>
            </a:r>
            <a:endParaRPr/>
          </a:p>
        </p:txBody>
      </p:sp>
      <p:sp>
        <p:nvSpPr>
          <p:cNvPr id="202" name="Google Shape;202;p24"/>
          <p:cNvSpPr txBox="1">
            <a:spLocks noGrp="1"/>
          </p:cNvSpPr>
          <p:nvPr>
            <p:ph type="body" idx="1"/>
          </p:nvPr>
        </p:nvSpPr>
        <p:spPr>
          <a:xfrm>
            <a:off x="549475" y="2109200"/>
            <a:ext cx="7964400" cy="19746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0000"/>
              </a:buClr>
              <a:buSzPts val="2000"/>
              <a:buChar char="➢"/>
            </a:pPr>
            <a:r>
              <a:rPr lang="en" sz="2000">
                <a:solidFill>
                  <a:srgbClr val="000000"/>
                </a:solidFill>
              </a:rPr>
              <a:t>Rules 2110(E) - General Application Requirements</a:t>
            </a:r>
            <a:endParaRPr sz="2000">
              <a:solidFill>
                <a:srgbClr val="000000"/>
              </a:solidFill>
            </a:endParaRPr>
          </a:p>
          <a:p>
            <a:pPr marL="457200" lvl="0" indent="-355600" algn="l" rtl="0">
              <a:spcBef>
                <a:spcPts val="1000"/>
              </a:spcBef>
              <a:spcAft>
                <a:spcPts val="0"/>
              </a:spcAft>
              <a:buClr>
                <a:srgbClr val="000000"/>
              </a:buClr>
              <a:buSzPts val="2000"/>
              <a:buChar char="➢"/>
            </a:pPr>
            <a:r>
              <a:rPr lang="en" sz="2000">
                <a:solidFill>
                  <a:srgbClr val="000000"/>
                </a:solidFill>
              </a:rPr>
              <a:t>2125 - Natural Medicine Business: Initial Application Requirements (Premises information &amp; Priority Review))</a:t>
            </a:r>
            <a:endParaRPr sz="2000">
              <a:solidFill>
                <a:srgbClr val="000000"/>
              </a:solidFill>
            </a:endParaRPr>
          </a:p>
          <a:p>
            <a:pPr marL="457200" lvl="0" indent="-355600" algn="l" rtl="0">
              <a:spcBef>
                <a:spcPts val="1000"/>
              </a:spcBef>
              <a:spcAft>
                <a:spcPts val="1000"/>
              </a:spcAft>
              <a:buClr>
                <a:srgbClr val="000000"/>
              </a:buClr>
              <a:buSzPts val="2000"/>
              <a:buChar char="➢"/>
            </a:pPr>
            <a:r>
              <a:rPr lang="en" sz="2000">
                <a:solidFill>
                  <a:srgbClr val="000000"/>
                </a:solidFill>
              </a:rPr>
              <a:t>2150 - Change of Location of Regulated Natural Medicine Business License</a:t>
            </a:r>
            <a:endParaRPr sz="1900">
              <a:solidFill>
                <a:schemeClr val="dk1"/>
              </a:solidFill>
            </a:endParaRPr>
          </a:p>
        </p:txBody>
      </p:sp>
      <p:sp>
        <p:nvSpPr>
          <p:cNvPr id="203" name="Google Shape;203;p24"/>
          <p:cNvSpPr txBox="1">
            <a:spLocks noGrp="1"/>
          </p:cNvSpPr>
          <p:nvPr>
            <p:ph type="subTitle" idx="2"/>
          </p:nvPr>
        </p:nvSpPr>
        <p:spPr>
          <a:xfrm>
            <a:off x="73175" y="1286913"/>
            <a:ext cx="8699400" cy="689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i="1">
                <a:latin typeface="Trebuchet MS"/>
                <a:ea typeface="Trebuchet MS"/>
                <a:cs typeface="Trebuchet MS"/>
                <a:sym typeface="Trebuchet MS"/>
              </a:rPr>
              <a:t>Priority Application Review</a:t>
            </a:r>
            <a:endParaRPr i="1">
              <a:latin typeface="Trebuchet MS"/>
              <a:ea typeface="Trebuchet MS"/>
              <a:cs typeface="Trebuchet MS"/>
              <a:sym typeface="Trebuchet MS"/>
            </a:endParaRPr>
          </a:p>
          <a:p>
            <a:pPr marL="0" lvl="0" indent="0" algn="ctr" rtl="0">
              <a:spcBef>
                <a:spcPts val="0"/>
              </a:spcBef>
              <a:spcAft>
                <a:spcPts val="0"/>
              </a:spcAft>
              <a:buNone/>
            </a:pPr>
            <a:r>
              <a:rPr lang="en" i="1">
                <a:latin typeface="Trebuchet MS"/>
                <a:ea typeface="Trebuchet MS"/>
                <a:cs typeface="Trebuchet MS"/>
                <a:sym typeface="Trebuchet MS"/>
              </a:rPr>
              <a:t>Location Requirements &amp; Local Jurisdiction Compliance</a:t>
            </a:r>
            <a:endParaRPr i="1">
              <a:latin typeface="Trebuchet MS"/>
              <a:ea typeface="Trebuchet MS"/>
              <a:cs typeface="Trebuchet MS"/>
              <a:sym typeface="Trebuchet MS"/>
            </a:endParaRPr>
          </a:p>
        </p:txBody>
      </p:sp>
      <p:pic>
        <p:nvPicPr>
          <p:cNvPr id="204" name="Google Shape;204;p24"/>
          <p:cNvPicPr preferRelativeResize="0"/>
          <p:nvPr/>
        </p:nvPicPr>
        <p:blipFill>
          <a:blip r:embed="rId3">
            <a:alphaModFix/>
          </a:blip>
          <a:stretch>
            <a:fillRect/>
          </a:stretch>
        </p:blipFill>
        <p:spPr>
          <a:xfrm>
            <a:off x="150775" y="4140450"/>
            <a:ext cx="3161698" cy="864725"/>
          </a:xfrm>
          <a:prstGeom prst="rect">
            <a:avLst/>
          </a:prstGeom>
          <a:noFill/>
          <a:ln>
            <a:noFill/>
          </a:ln>
        </p:spPr>
      </p:pic>
      <p:sp>
        <p:nvSpPr>
          <p:cNvPr id="205" name="Google Shape;205;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422250" y="26875"/>
            <a:ext cx="8228100" cy="846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Agenda</a:t>
            </a:r>
            <a:endParaRPr/>
          </a:p>
        </p:txBody>
      </p:sp>
      <p:sp>
        <p:nvSpPr>
          <p:cNvPr id="41" name="Google Shape;41;p7"/>
          <p:cNvSpPr txBox="1">
            <a:spLocks noGrp="1"/>
          </p:cNvSpPr>
          <p:nvPr>
            <p:ph type="subTitle" idx="2"/>
          </p:nvPr>
        </p:nvSpPr>
        <p:spPr>
          <a:xfrm>
            <a:off x="857550" y="749125"/>
            <a:ext cx="7428900" cy="505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1900" i="1">
                <a:latin typeface="Trebuchet MS"/>
                <a:ea typeface="Trebuchet MS"/>
                <a:cs typeface="Trebuchet MS"/>
                <a:sym typeface="Trebuchet MS"/>
              </a:rPr>
              <a:t>March 20, 2024</a:t>
            </a:r>
            <a:endParaRPr sz="1900" i="1">
              <a:latin typeface="Trebuchet MS"/>
              <a:ea typeface="Trebuchet MS"/>
              <a:cs typeface="Trebuchet MS"/>
              <a:sym typeface="Trebuchet MS"/>
            </a:endParaRPr>
          </a:p>
        </p:txBody>
      </p:sp>
      <p:pic>
        <p:nvPicPr>
          <p:cNvPr id="42" name="Google Shape;42;p7"/>
          <p:cNvPicPr preferRelativeResize="0"/>
          <p:nvPr/>
        </p:nvPicPr>
        <p:blipFill>
          <a:blip r:embed="rId3">
            <a:alphaModFix/>
          </a:blip>
          <a:stretch>
            <a:fillRect/>
          </a:stretch>
        </p:blipFill>
        <p:spPr>
          <a:xfrm>
            <a:off x="150775" y="4140450"/>
            <a:ext cx="3161698" cy="864725"/>
          </a:xfrm>
          <a:prstGeom prst="rect">
            <a:avLst/>
          </a:prstGeom>
          <a:noFill/>
          <a:ln>
            <a:noFill/>
          </a:ln>
        </p:spPr>
      </p:pic>
      <p:sp>
        <p:nvSpPr>
          <p:cNvPr id="43" name="Google Shape;43;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a:t>
            </a:fld>
            <a:endParaRPr/>
          </a:p>
        </p:txBody>
      </p:sp>
      <p:sp>
        <p:nvSpPr>
          <p:cNvPr id="44" name="Google Shape;44;p7"/>
          <p:cNvSpPr txBox="1">
            <a:spLocks noGrp="1"/>
          </p:cNvSpPr>
          <p:nvPr>
            <p:ph type="body" idx="1"/>
          </p:nvPr>
        </p:nvSpPr>
        <p:spPr>
          <a:xfrm>
            <a:off x="826350" y="1010100"/>
            <a:ext cx="7491300" cy="2513700"/>
          </a:xfrm>
          <a:prstGeom prst="rect">
            <a:avLst/>
          </a:prstGeom>
          <a:ln>
            <a:noFill/>
          </a:ln>
        </p:spPr>
        <p:txBody>
          <a:bodyPr spcFirstLastPara="1" wrap="square" lIns="91425" tIns="91425" rIns="91425" bIns="91425" anchor="t" anchorCtr="0">
            <a:noAutofit/>
          </a:bodyPr>
          <a:lstStyle/>
          <a:p>
            <a:pPr marL="457200" lvl="0" indent="-323850" algn="l" rtl="0">
              <a:spcBef>
                <a:spcPts val="600"/>
              </a:spcBef>
              <a:spcAft>
                <a:spcPts val="0"/>
              </a:spcAft>
              <a:buClr>
                <a:schemeClr val="dk1"/>
              </a:buClr>
              <a:buSzPts val="1500"/>
              <a:buAutoNum type="romanUcPeriod"/>
            </a:pPr>
            <a:r>
              <a:rPr lang="en" sz="1500" b="1">
                <a:solidFill>
                  <a:schemeClr val="dk1"/>
                </a:solidFill>
              </a:rPr>
              <a:t>Welcome &amp; Introductions </a:t>
            </a:r>
            <a:endParaRPr sz="1500" b="1">
              <a:solidFill>
                <a:schemeClr val="dk1"/>
              </a:solidFill>
            </a:endParaRPr>
          </a:p>
          <a:p>
            <a:pPr marL="457200" lvl="0" indent="-323850" algn="l" rtl="0">
              <a:spcBef>
                <a:spcPts val="1000"/>
              </a:spcBef>
              <a:spcAft>
                <a:spcPts val="0"/>
              </a:spcAft>
              <a:buClr>
                <a:schemeClr val="dk1"/>
              </a:buClr>
              <a:buSzPts val="1500"/>
              <a:buAutoNum type="romanUcPeriod"/>
            </a:pPr>
            <a:r>
              <a:rPr lang="en" sz="1500" b="1">
                <a:solidFill>
                  <a:schemeClr val="dk1"/>
                </a:solidFill>
              </a:rPr>
              <a:t>General Requirements &amp; Initial Definitions</a:t>
            </a:r>
            <a:endParaRPr sz="1500" b="1">
              <a:solidFill>
                <a:schemeClr val="dk1"/>
              </a:solidFill>
            </a:endParaRPr>
          </a:p>
          <a:p>
            <a:pPr marL="914400" lvl="1" indent="-323850" algn="l" rtl="0">
              <a:spcBef>
                <a:spcPts val="1000"/>
              </a:spcBef>
              <a:spcAft>
                <a:spcPts val="0"/>
              </a:spcAft>
              <a:buClr>
                <a:schemeClr val="dk1"/>
              </a:buClr>
              <a:buSzPts val="1500"/>
              <a:buChar char="○"/>
            </a:pPr>
            <a:r>
              <a:rPr lang="en" sz="1500">
                <a:solidFill>
                  <a:schemeClr val="dk1"/>
                </a:solidFill>
              </a:rPr>
              <a:t>Public Comment</a:t>
            </a:r>
            <a:endParaRPr sz="1500">
              <a:solidFill>
                <a:schemeClr val="dk1"/>
              </a:solidFill>
            </a:endParaRPr>
          </a:p>
          <a:p>
            <a:pPr marL="457200" lvl="0" indent="-323850" algn="l" rtl="0">
              <a:spcBef>
                <a:spcPts val="1000"/>
              </a:spcBef>
              <a:spcAft>
                <a:spcPts val="0"/>
              </a:spcAft>
              <a:buClr>
                <a:schemeClr val="dk1"/>
              </a:buClr>
              <a:buSzPts val="1500"/>
              <a:buAutoNum type="romanUcPeriod"/>
            </a:pPr>
            <a:r>
              <a:rPr lang="en" sz="1500" b="1">
                <a:solidFill>
                  <a:schemeClr val="dk1"/>
                </a:solidFill>
              </a:rPr>
              <a:t>Owner Licenses, Financial Interests, Employee Licenses</a:t>
            </a:r>
            <a:endParaRPr sz="1500" b="1">
              <a:solidFill>
                <a:schemeClr val="dk1"/>
              </a:solidFill>
            </a:endParaRPr>
          </a:p>
          <a:p>
            <a:pPr marL="914400" lvl="1" indent="-323850" algn="l" rtl="0">
              <a:spcBef>
                <a:spcPts val="1000"/>
              </a:spcBef>
              <a:spcAft>
                <a:spcPts val="0"/>
              </a:spcAft>
              <a:buClr>
                <a:schemeClr val="dk1"/>
              </a:buClr>
              <a:buSzPts val="1500"/>
              <a:buChar char="○"/>
            </a:pPr>
            <a:r>
              <a:rPr lang="en" sz="1500">
                <a:solidFill>
                  <a:schemeClr val="dk1"/>
                </a:solidFill>
              </a:rPr>
              <a:t>Public Comment</a:t>
            </a:r>
            <a:endParaRPr sz="1500">
              <a:solidFill>
                <a:schemeClr val="dk1"/>
              </a:solidFill>
            </a:endParaRPr>
          </a:p>
          <a:p>
            <a:pPr marL="457200" lvl="0" indent="-323850" algn="l" rtl="0">
              <a:spcBef>
                <a:spcPts val="1000"/>
              </a:spcBef>
              <a:spcAft>
                <a:spcPts val="0"/>
              </a:spcAft>
              <a:buClr>
                <a:schemeClr val="dk1"/>
              </a:buClr>
              <a:buSzPts val="1500"/>
              <a:buAutoNum type="romanUcPeriod"/>
            </a:pPr>
            <a:r>
              <a:rPr lang="en" sz="1500" b="1">
                <a:solidFill>
                  <a:schemeClr val="dk1"/>
                </a:solidFill>
              </a:rPr>
              <a:t>Priority Application Review, Location Requirements &amp; Local Jurisdiction Compliance</a:t>
            </a:r>
            <a:endParaRPr sz="1500" b="1">
              <a:solidFill>
                <a:schemeClr val="dk1"/>
              </a:solidFill>
            </a:endParaRPr>
          </a:p>
          <a:p>
            <a:pPr marL="914400" lvl="1" indent="-323850" algn="l" rtl="0">
              <a:spcBef>
                <a:spcPts val="1000"/>
              </a:spcBef>
              <a:spcAft>
                <a:spcPts val="0"/>
              </a:spcAft>
              <a:buClr>
                <a:schemeClr val="dk1"/>
              </a:buClr>
              <a:buSzPts val="1500"/>
              <a:buChar char="○"/>
            </a:pPr>
            <a:r>
              <a:rPr lang="en" sz="1500">
                <a:solidFill>
                  <a:schemeClr val="dk1"/>
                </a:solidFill>
              </a:rPr>
              <a:t>Public Comment</a:t>
            </a:r>
            <a:endParaRPr sz="1500">
              <a:solidFill>
                <a:schemeClr val="dk1"/>
              </a:solidFill>
            </a:endParaRPr>
          </a:p>
          <a:p>
            <a:pPr marL="457200" lvl="0" indent="-323850" algn="l" rtl="0">
              <a:spcBef>
                <a:spcPts val="1000"/>
              </a:spcBef>
              <a:spcAft>
                <a:spcPts val="1000"/>
              </a:spcAft>
              <a:buClr>
                <a:schemeClr val="dk1"/>
              </a:buClr>
              <a:buSzPts val="1500"/>
              <a:buAutoNum type="romanUcPeriod"/>
            </a:pPr>
            <a:r>
              <a:rPr lang="en" sz="1500" b="1">
                <a:solidFill>
                  <a:schemeClr val="dk1"/>
                </a:solidFill>
              </a:rPr>
              <a:t>Next Steps</a:t>
            </a:r>
            <a:endParaRPr sz="1500" b="1">
              <a:solidFill>
                <a:schemeClr val="dk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pic>
        <p:nvPicPr>
          <p:cNvPr id="210" name="Google Shape;210;p25"/>
          <p:cNvPicPr preferRelativeResize="0"/>
          <p:nvPr/>
        </p:nvPicPr>
        <p:blipFill>
          <a:blip r:embed="rId3">
            <a:alphaModFix/>
          </a:blip>
          <a:stretch>
            <a:fillRect/>
          </a:stretch>
        </p:blipFill>
        <p:spPr>
          <a:xfrm>
            <a:off x="150775" y="4140450"/>
            <a:ext cx="3161698" cy="864725"/>
          </a:xfrm>
          <a:prstGeom prst="rect">
            <a:avLst/>
          </a:prstGeom>
          <a:noFill/>
          <a:ln>
            <a:noFill/>
          </a:ln>
        </p:spPr>
      </p:pic>
      <p:sp>
        <p:nvSpPr>
          <p:cNvPr id="211" name="Google Shape;211;p2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20</a:t>
            </a:fld>
            <a:endParaRPr/>
          </a:p>
        </p:txBody>
      </p:sp>
      <p:sp>
        <p:nvSpPr>
          <p:cNvPr id="212" name="Google Shape;212;p25"/>
          <p:cNvSpPr txBox="1">
            <a:spLocks noGrp="1"/>
          </p:cNvSpPr>
          <p:nvPr>
            <p:ph type="title"/>
          </p:nvPr>
        </p:nvSpPr>
        <p:spPr>
          <a:xfrm>
            <a:off x="457950" y="119125"/>
            <a:ext cx="8228100" cy="846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a:t>Public Comments</a:t>
            </a:r>
            <a:endParaRPr sz="4900"/>
          </a:p>
        </p:txBody>
      </p:sp>
      <p:sp>
        <p:nvSpPr>
          <p:cNvPr id="213" name="Google Shape;213;p25"/>
          <p:cNvSpPr txBox="1"/>
          <p:nvPr/>
        </p:nvSpPr>
        <p:spPr>
          <a:xfrm>
            <a:off x="368400" y="2015213"/>
            <a:ext cx="8407200" cy="1810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2000" b="1">
                <a:solidFill>
                  <a:schemeClr val="dk1"/>
                </a:solidFill>
              </a:rPr>
              <a:t>Each speaker has 3 minutes.</a:t>
            </a:r>
            <a:endParaRPr sz="2000" b="1">
              <a:solidFill>
                <a:schemeClr val="dk1"/>
              </a:solidFill>
            </a:endParaRPr>
          </a:p>
          <a:p>
            <a:pPr marL="0" lvl="0" indent="0" algn="ctr" rtl="0">
              <a:spcBef>
                <a:spcPts val="600"/>
              </a:spcBef>
              <a:spcAft>
                <a:spcPts val="600"/>
              </a:spcAft>
              <a:buClr>
                <a:schemeClr val="dk1"/>
              </a:buClr>
              <a:buSzPts val="1100"/>
              <a:buFont typeface="Arial"/>
              <a:buNone/>
            </a:pPr>
            <a:r>
              <a:rPr lang="en" sz="2000" b="1">
                <a:solidFill>
                  <a:schemeClr val="dk1"/>
                </a:solidFill>
              </a:rPr>
              <a:t>We will take comments in the order folks sign-up on the comment form.</a:t>
            </a:r>
            <a:endParaRPr sz="1800">
              <a:solidFill>
                <a:schemeClr val="dk1"/>
              </a:solidFill>
            </a:endParaRPr>
          </a:p>
        </p:txBody>
      </p:sp>
      <p:sp>
        <p:nvSpPr>
          <p:cNvPr id="214" name="Google Shape;214;p25"/>
          <p:cNvSpPr txBox="1"/>
          <p:nvPr/>
        </p:nvSpPr>
        <p:spPr>
          <a:xfrm>
            <a:off x="335700" y="837300"/>
            <a:ext cx="8472600" cy="1108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000" i="1">
                <a:solidFill>
                  <a:srgbClr val="666666"/>
                </a:solidFill>
                <a:latin typeface="Trebuchet MS"/>
                <a:ea typeface="Trebuchet MS"/>
                <a:cs typeface="Trebuchet MS"/>
                <a:sym typeface="Trebuchet MS"/>
              </a:rPr>
              <a:t>Priority Application Review</a:t>
            </a:r>
            <a:endParaRPr sz="2000" i="1">
              <a:solidFill>
                <a:srgbClr val="666666"/>
              </a:solidFill>
              <a:latin typeface="Trebuchet MS"/>
              <a:ea typeface="Trebuchet MS"/>
              <a:cs typeface="Trebuchet MS"/>
              <a:sym typeface="Trebuchet MS"/>
            </a:endParaRPr>
          </a:p>
          <a:p>
            <a:pPr marL="0" lvl="0" indent="0" algn="ctr" rtl="0">
              <a:spcBef>
                <a:spcPts val="0"/>
              </a:spcBef>
              <a:spcAft>
                <a:spcPts val="0"/>
              </a:spcAft>
              <a:buNone/>
            </a:pPr>
            <a:r>
              <a:rPr lang="en" sz="2000" i="1">
                <a:solidFill>
                  <a:srgbClr val="666666"/>
                </a:solidFill>
                <a:latin typeface="Trebuchet MS"/>
                <a:ea typeface="Trebuchet MS"/>
                <a:cs typeface="Trebuchet MS"/>
                <a:sym typeface="Trebuchet MS"/>
              </a:rPr>
              <a:t>Location Requirements &amp; Local Jurisdiction Compliance</a:t>
            </a:r>
            <a:endParaRPr sz="2000" i="1">
              <a:solidFill>
                <a:srgbClr val="666666"/>
              </a:solidFill>
              <a:latin typeface="Trebuchet MS"/>
              <a:ea typeface="Trebuchet MS"/>
              <a:cs typeface="Trebuchet MS"/>
              <a:sym typeface="Trebuchet MS"/>
            </a:endParaRPr>
          </a:p>
          <a:p>
            <a:pPr marL="0" lvl="0" indent="0" algn="ctr" rtl="0">
              <a:spcBef>
                <a:spcPts val="0"/>
              </a:spcBef>
              <a:spcAft>
                <a:spcPts val="0"/>
              </a:spcAft>
              <a:buNone/>
            </a:pPr>
            <a:r>
              <a:rPr lang="en" sz="2000" i="1">
                <a:solidFill>
                  <a:schemeClr val="dk1"/>
                </a:solidFill>
                <a:latin typeface="Trebuchet MS"/>
                <a:ea typeface="Trebuchet MS"/>
                <a:cs typeface="Trebuchet MS"/>
                <a:sym typeface="Trebuchet MS"/>
              </a:rPr>
              <a:t>Rules 2110(E), 2125, 2150</a:t>
            </a:r>
            <a:endParaRPr sz="2000" i="1">
              <a:solidFill>
                <a:schemeClr val="dk1"/>
              </a:solidFill>
              <a:latin typeface="Trebuchet MS"/>
              <a:ea typeface="Trebuchet MS"/>
              <a:cs typeface="Trebuchet MS"/>
              <a:sym typeface="Trebuchet MS"/>
            </a:endParaRPr>
          </a:p>
        </p:txBody>
      </p:sp>
      <p:pic>
        <p:nvPicPr>
          <p:cNvPr id="215" name="Google Shape;215;p25" descr="This is a 3 minutes countdown timer with no extra stuff, suitable for professional use." title="3 Minute Countdown timer (Minimal)">
            <a:hlinkClick r:id="rId4"/>
          </p:cNvPr>
          <p:cNvPicPr preferRelativeResize="0"/>
          <p:nvPr/>
        </p:nvPicPr>
        <p:blipFill>
          <a:blip r:embed="rId5">
            <a:alphaModFix/>
          </a:blip>
          <a:stretch>
            <a:fillRect/>
          </a:stretch>
        </p:blipFill>
        <p:spPr>
          <a:xfrm>
            <a:off x="5025525" y="3048650"/>
            <a:ext cx="3570089" cy="200817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pic>
        <p:nvPicPr>
          <p:cNvPr id="220" name="Google Shape;220;p26"/>
          <p:cNvPicPr preferRelativeResize="0"/>
          <p:nvPr/>
        </p:nvPicPr>
        <p:blipFill>
          <a:blip r:embed="rId3">
            <a:alphaModFix/>
          </a:blip>
          <a:stretch>
            <a:fillRect/>
          </a:stretch>
        </p:blipFill>
        <p:spPr>
          <a:xfrm>
            <a:off x="150775" y="4140450"/>
            <a:ext cx="3161698" cy="864725"/>
          </a:xfrm>
          <a:prstGeom prst="rect">
            <a:avLst/>
          </a:prstGeom>
          <a:noFill/>
          <a:ln>
            <a:noFill/>
          </a:ln>
        </p:spPr>
      </p:pic>
      <p:sp>
        <p:nvSpPr>
          <p:cNvPr id="221" name="Google Shape;221;p2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21</a:t>
            </a:fld>
            <a:endParaRPr/>
          </a:p>
        </p:txBody>
      </p:sp>
      <p:sp>
        <p:nvSpPr>
          <p:cNvPr id="222" name="Google Shape;222;p26"/>
          <p:cNvSpPr txBox="1">
            <a:spLocks noGrp="1"/>
          </p:cNvSpPr>
          <p:nvPr>
            <p:ph type="title"/>
          </p:nvPr>
        </p:nvSpPr>
        <p:spPr>
          <a:xfrm>
            <a:off x="457950" y="1784125"/>
            <a:ext cx="8228100" cy="846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a:t>Wrap Up &amp; Next Steps</a:t>
            </a:r>
            <a:endParaRPr sz="49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27"/>
          <p:cNvSpPr txBox="1">
            <a:spLocks noGrp="1"/>
          </p:cNvSpPr>
          <p:nvPr>
            <p:ph type="title"/>
          </p:nvPr>
        </p:nvSpPr>
        <p:spPr>
          <a:xfrm>
            <a:off x="457950" y="102850"/>
            <a:ext cx="8228100" cy="846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000"/>
              <a:t>DOR Rulemaking Schedule</a:t>
            </a:r>
            <a:endParaRPr sz="4000"/>
          </a:p>
        </p:txBody>
      </p:sp>
      <p:pic>
        <p:nvPicPr>
          <p:cNvPr id="228" name="Google Shape;228;p27"/>
          <p:cNvPicPr preferRelativeResize="0"/>
          <p:nvPr/>
        </p:nvPicPr>
        <p:blipFill>
          <a:blip r:embed="rId3">
            <a:alphaModFix/>
          </a:blip>
          <a:stretch>
            <a:fillRect/>
          </a:stretch>
        </p:blipFill>
        <p:spPr>
          <a:xfrm>
            <a:off x="150775" y="4140450"/>
            <a:ext cx="3161698" cy="864725"/>
          </a:xfrm>
          <a:prstGeom prst="rect">
            <a:avLst/>
          </a:prstGeom>
          <a:noFill/>
          <a:ln>
            <a:noFill/>
          </a:ln>
        </p:spPr>
      </p:pic>
      <p:sp>
        <p:nvSpPr>
          <p:cNvPr id="229" name="Google Shape;229;p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22</a:t>
            </a:fld>
            <a:endParaRPr/>
          </a:p>
        </p:txBody>
      </p:sp>
      <p:sp>
        <p:nvSpPr>
          <p:cNvPr id="230" name="Google Shape;230;p27"/>
          <p:cNvSpPr txBox="1"/>
          <p:nvPr/>
        </p:nvSpPr>
        <p:spPr>
          <a:xfrm>
            <a:off x="563250" y="948900"/>
            <a:ext cx="7999500" cy="3245700"/>
          </a:xfrm>
          <a:prstGeom prst="rect">
            <a:avLst/>
          </a:prstGeom>
          <a:noFill/>
          <a:ln>
            <a:noFill/>
          </a:ln>
        </p:spPr>
        <p:txBody>
          <a:bodyPr spcFirstLastPara="1" wrap="square" lIns="91425" tIns="91425" rIns="91425" bIns="91425" anchor="t" anchorCtr="0">
            <a:noAutofit/>
          </a:bodyPr>
          <a:lstStyle/>
          <a:p>
            <a:pPr marL="457200" lvl="0" indent="-330200" algn="l" rtl="0">
              <a:spcBef>
                <a:spcPts val="0"/>
              </a:spcBef>
              <a:spcAft>
                <a:spcPts val="0"/>
              </a:spcAft>
              <a:buSzPts val="1600"/>
              <a:buAutoNum type="arabicPeriod"/>
            </a:pPr>
            <a:r>
              <a:rPr lang="en" sz="1600" b="1"/>
              <a:t>March 20, 2024: </a:t>
            </a:r>
            <a:r>
              <a:rPr lang="en" sz="1600"/>
              <a:t>Licensing &amp; Application Requirements &amp; Procedures </a:t>
            </a:r>
            <a:endParaRPr sz="1600"/>
          </a:p>
          <a:p>
            <a:pPr marL="457200" lvl="0" indent="-330200" algn="l" rtl="0">
              <a:spcBef>
                <a:spcPts val="1000"/>
              </a:spcBef>
              <a:spcAft>
                <a:spcPts val="0"/>
              </a:spcAft>
              <a:buSzPts val="1600"/>
              <a:buAutoNum type="arabicPeriod"/>
            </a:pPr>
            <a:r>
              <a:rPr lang="en" sz="1600" b="1">
                <a:highlight>
                  <a:srgbClr val="FFFF00"/>
                </a:highlight>
              </a:rPr>
              <a:t>April 10, 2024</a:t>
            </a:r>
            <a:r>
              <a:rPr lang="en" sz="1600">
                <a:highlight>
                  <a:srgbClr val="FFFF00"/>
                </a:highlight>
              </a:rPr>
              <a:t>: General Requirements</a:t>
            </a:r>
            <a:r>
              <a:rPr lang="en" sz="1600"/>
              <a:t> </a:t>
            </a:r>
            <a:endParaRPr sz="1600"/>
          </a:p>
          <a:p>
            <a:pPr marL="457200" lvl="0" indent="-330200" algn="l" rtl="0">
              <a:spcBef>
                <a:spcPts val="1000"/>
              </a:spcBef>
              <a:spcAft>
                <a:spcPts val="0"/>
              </a:spcAft>
              <a:buSzPts val="1600"/>
              <a:buAutoNum type="arabicPeriod"/>
            </a:pPr>
            <a:r>
              <a:rPr lang="en" sz="1600" b="1"/>
              <a:t>May 1, 2024</a:t>
            </a:r>
            <a:r>
              <a:rPr lang="en" sz="1600"/>
              <a:t>: Healing Center Requirements</a:t>
            </a:r>
            <a:endParaRPr sz="1600"/>
          </a:p>
          <a:p>
            <a:pPr marL="457200" lvl="0" indent="-330200" algn="l" rtl="0">
              <a:spcBef>
                <a:spcPts val="1000"/>
              </a:spcBef>
              <a:spcAft>
                <a:spcPts val="0"/>
              </a:spcAft>
              <a:buSzPts val="1600"/>
              <a:buAutoNum type="arabicPeriod"/>
            </a:pPr>
            <a:r>
              <a:rPr lang="en" sz="1600" b="1"/>
              <a:t>May 22, 2024</a:t>
            </a:r>
            <a:r>
              <a:rPr lang="en" sz="1600"/>
              <a:t>: Advertising, Packaging, &amp; Labeling, Recordkeeping Requirements </a:t>
            </a:r>
            <a:endParaRPr sz="1600"/>
          </a:p>
          <a:p>
            <a:pPr marL="457200" lvl="0" indent="-330200" algn="l" rtl="0">
              <a:spcBef>
                <a:spcPts val="1000"/>
              </a:spcBef>
              <a:spcAft>
                <a:spcPts val="0"/>
              </a:spcAft>
              <a:buSzPts val="1600"/>
              <a:buAutoNum type="arabicPeriod"/>
            </a:pPr>
            <a:r>
              <a:rPr lang="en" sz="1600" b="1"/>
              <a:t>June 12, 2024</a:t>
            </a:r>
            <a:r>
              <a:rPr lang="en" sz="1600"/>
              <a:t>: Cultivation &amp; Manufacturing Requirements</a:t>
            </a:r>
            <a:endParaRPr sz="1600"/>
          </a:p>
          <a:p>
            <a:pPr marL="457200" lvl="0" indent="-330200" algn="l" rtl="0">
              <a:spcBef>
                <a:spcPts val="1000"/>
              </a:spcBef>
              <a:spcAft>
                <a:spcPts val="0"/>
              </a:spcAft>
              <a:buSzPts val="1600"/>
              <a:buAutoNum type="arabicPeriod"/>
            </a:pPr>
            <a:r>
              <a:rPr lang="en" sz="1600" b="1"/>
              <a:t>June 25, 2024</a:t>
            </a:r>
            <a:r>
              <a:rPr lang="en" sz="1600"/>
              <a:t>: Testing Requirements &amp; Testing Facilities </a:t>
            </a:r>
            <a:endParaRPr sz="1600"/>
          </a:p>
          <a:p>
            <a:pPr marL="457200" lvl="0" indent="-330200" algn="l" rtl="0">
              <a:spcBef>
                <a:spcPts val="1000"/>
              </a:spcBef>
              <a:spcAft>
                <a:spcPts val="0"/>
              </a:spcAft>
              <a:buSzPts val="1600"/>
              <a:buAutoNum type="arabicPeriod"/>
            </a:pPr>
            <a:r>
              <a:rPr lang="en" sz="1600" b="1"/>
              <a:t>July 1, 2024</a:t>
            </a:r>
            <a:r>
              <a:rPr lang="en" sz="1600"/>
              <a:t>: Fees, Enforcement, Discipline </a:t>
            </a:r>
            <a:endParaRPr sz="1600"/>
          </a:p>
          <a:p>
            <a:pPr marL="457200" lvl="0" indent="-330200" algn="l" rtl="0">
              <a:spcBef>
                <a:spcPts val="1000"/>
              </a:spcBef>
              <a:spcAft>
                <a:spcPts val="0"/>
              </a:spcAft>
              <a:buSzPts val="1600"/>
              <a:buAutoNum type="arabicPeriod"/>
            </a:pPr>
            <a:r>
              <a:rPr lang="en" sz="1600" b="1"/>
              <a:t>July 9, 2024</a:t>
            </a:r>
            <a:r>
              <a:rPr lang="en" sz="1600"/>
              <a:t>: Catch-all</a:t>
            </a:r>
            <a:endParaRPr sz="1600"/>
          </a:p>
        </p:txBody>
      </p:sp>
      <p:sp>
        <p:nvSpPr>
          <p:cNvPr id="231" name="Google Shape;231;p27"/>
          <p:cNvSpPr txBox="1"/>
          <p:nvPr/>
        </p:nvSpPr>
        <p:spPr>
          <a:xfrm>
            <a:off x="3564750" y="3805975"/>
            <a:ext cx="5121300" cy="446100"/>
          </a:xfrm>
          <a:prstGeom prst="rect">
            <a:avLst/>
          </a:prstGeom>
          <a:noFill/>
          <a:ln w="9525" cap="flat" cmpd="sng">
            <a:solidFill>
              <a:srgbClr val="CC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700" b="1">
                <a:solidFill>
                  <a:srgbClr val="CC0000"/>
                </a:solidFill>
              </a:rPr>
              <a:t>Permanent Rulemaking Hearing - July 25, 2024</a:t>
            </a:r>
            <a:endParaRPr sz="1700" b="1">
              <a:solidFill>
                <a:srgbClr val="CC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8"/>
          <p:cNvSpPr txBox="1">
            <a:spLocks noGrp="1"/>
          </p:cNvSpPr>
          <p:nvPr>
            <p:ph type="title"/>
          </p:nvPr>
        </p:nvSpPr>
        <p:spPr>
          <a:xfrm>
            <a:off x="457950" y="426400"/>
            <a:ext cx="8228100" cy="846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000"/>
              <a:t>Resources Shared During the Meeting</a:t>
            </a:r>
            <a:endParaRPr sz="4000"/>
          </a:p>
        </p:txBody>
      </p:sp>
      <p:pic>
        <p:nvPicPr>
          <p:cNvPr id="237" name="Google Shape;237;p28"/>
          <p:cNvPicPr preferRelativeResize="0"/>
          <p:nvPr/>
        </p:nvPicPr>
        <p:blipFill>
          <a:blip r:embed="rId3">
            <a:alphaModFix/>
          </a:blip>
          <a:stretch>
            <a:fillRect/>
          </a:stretch>
        </p:blipFill>
        <p:spPr>
          <a:xfrm>
            <a:off x="150775" y="4140450"/>
            <a:ext cx="3161698" cy="864725"/>
          </a:xfrm>
          <a:prstGeom prst="rect">
            <a:avLst/>
          </a:prstGeom>
          <a:noFill/>
          <a:ln>
            <a:noFill/>
          </a:ln>
        </p:spPr>
      </p:pic>
      <p:sp>
        <p:nvSpPr>
          <p:cNvPr id="238" name="Google Shape;238;p2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23</a:t>
            </a:fld>
            <a:endParaRPr/>
          </a:p>
        </p:txBody>
      </p:sp>
      <p:sp>
        <p:nvSpPr>
          <p:cNvPr id="239" name="Google Shape;239;p28"/>
          <p:cNvSpPr txBox="1"/>
          <p:nvPr/>
        </p:nvSpPr>
        <p:spPr>
          <a:xfrm>
            <a:off x="572250" y="1355400"/>
            <a:ext cx="7999500" cy="2784900"/>
          </a:xfrm>
          <a:prstGeom prst="rect">
            <a:avLst/>
          </a:prstGeom>
          <a:noFill/>
          <a:ln>
            <a:noFill/>
          </a:ln>
        </p:spPr>
        <p:txBody>
          <a:bodyPr spcFirstLastPara="1" wrap="square" lIns="91425" tIns="91425" rIns="91425" bIns="91425" anchor="t" anchorCtr="0">
            <a:noAutofit/>
          </a:bodyPr>
          <a:lstStyle/>
          <a:p>
            <a:pPr marL="457200" lvl="0" indent="-330200" algn="l" rtl="0">
              <a:spcBef>
                <a:spcPts val="1000"/>
              </a:spcBef>
              <a:spcAft>
                <a:spcPts val="0"/>
              </a:spcAft>
              <a:buSzPts val="1600"/>
              <a:buChar char="➢"/>
            </a:pPr>
            <a:r>
              <a:rPr lang="en" sz="1600" u="sng">
                <a:solidFill>
                  <a:schemeClr val="hlink"/>
                </a:solidFill>
                <a:hlinkClick r:id="rId4"/>
              </a:rPr>
              <a:t>Natural Medicine Division Website</a:t>
            </a:r>
            <a:endParaRPr sz="1600"/>
          </a:p>
          <a:p>
            <a:pPr marL="457200" lvl="0" indent="-330200" algn="l" rtl="0">
              <a:spcBef>
                <a:spcPts val="1000"/>
              </a:spcBef>
              <a:spcAft>
                <a:spcPts val="0"/>
              </a:spcAft>
              <a:buSzPts val="1600"/>
              <a:buChar char="➢"/>
            </a:pPr>
            <a:r>
              <a:rPr lang="en" sz="1600" u="sng">
                <a:solidFill>
                  <a:schemeClr val="hlink"/>
                </a:solidFill>
                <a:hlinkClick r:id="rId5"/>
              </a:rPr>
              <a:t>Meeting Agenda</a:t>
            </a:r>
            <a:endParaRPr sz="1600"/>
          </a:p>
          <a:p>
            <a:pPr marL="457200" lvl="0" indent="-330200" algn="l" rtl="0">
              <a:spcBef>
                <a:spcPts val="1000"/>
              </a:spcBef>
              <a:spcAft>
                <a:spcPts val="0"/>
              </a:spcAft>
              <a:buSzPts val="1600"/>
              <a:buChar char="➢"/>
            </a:pPr>
            <a:r>
              <a:rPr lang="en" sz="1600" u="sng">
                <a:solidFill>
                  <a:schemeClr val="hlink"/>
                </a:solidFill>
                <a:hlinkClick r:id="rId6"/>
              </a:rPr>
              <a:t>3/20/24 Draft Rules</a:t>
            </a:r>
            <a:endParaRPr sz="1600"/>
          </a:p>
          <a:p>
            <a:pPr marL="457200" lvl="0" indent="-330200" algn="l" rtl="0">
              <a:spcBef>
                <a:spcPts val="1000"/>
              </a:spcBef>
              <a:spcAft>
                <a:spcPts val="0"/>
              </a:spcAft>
              <a:buSzPts val="1600"/>
              <a:buChar char="➢"/>
            </a:pPr>
            <a:r>
              <a:rPr lang="en" sz="1600" u="sng">
                <a:solidFill>
                  <a:schemeClr val="hlink"/>
                </a:solidFill>
                <a:hlinkClick r:id="rId7"/>
              </a:rPr>
              <a:t>Form to sign-up for NMD notifications</a:t>
            </a:r>
            <a:endParaRPr sz="1600"/>
          </a:p>
          <a:p>
            <a:pPr marL="457200" lvl="0" indent="-330200" algn="l" rtl="0">
              <a:spcBef>
                <a:spcPts val="1000"/>
              </a:spcBef>
              <a:spcAft>
                <a:spcPts val="0"/>
              </a:spcAft>
              <a:buSzPts val="1600"/>
              <a:buChar char="➢"/>
            </a:pPr>
            <a:r>
              <a:rPr lang="en" sz="1600" u="sng">
                <a:solidFill>
                  <a:schemeClr val="hlink"/>
                </a:solidFill>
                <a:hlinkClick r:id="rId8"/>
              </a:rPr>
              <a:t>Public Resources Folder</a:t>
            </a:r>
            <a:endParaRPr sz="1600"/>
          </a:p>
          <a:p>
            <a:pPr marL="457200" lvl="0" indent="-330200" algn="l" rtl="0">
              <a:spcBef>
                <a:spcPts val="1000"/>
              </a:spcBef>
              <a:spcAft>
                <a:spcPts val="0"/>
              </a:spcAft>
              <a:buSzPts val="1600"/>
              <a:buChar char="➢"/>
            </a:pPr>
            <a:r>
              <a:rPr lang="en" sz="1600" u="sng">
                <a:solidFill>
                  <a:schemeClr val="hlink"/>
                </a:solidFill>
                <a:hlinkClick r:id="rId9"/>
              </a:rPr>
              <a:t>Written Comment Form</a:t>
            </a:r>
            <a:endParaRPr sz="1600"/>
          </a:p>
          <a:p>
            <a:pPr marL="457200" lvl="0" indent="-330200" algn="l" rtl="0">
              <a:spcBef>
                <a:spcPts val="1000"/>
              </a:spcBef>
              <a:spcAft>
                <a:spcPts val="1000"/>
              </a:spcAft>
              <a:buSzPts val="1600"/>
              <a:buChar char="➢"/>
            </a:pPr>
            <a:r>
              <a:rPr lang="en" sz="1600" u="sng">
                <a:solidFill>
                  <a:schemeClr val="hlink"/>
                </a:solidFill>
                <a:hlinkClick r:id="rId10"/>
              </a:rPr>
              <a:t>Participant Interest Survey</a:t>
            </a:r>
            <a:endParaRPr sz="1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8"/>
          <p:cNvSpPr txBox="1">
            <a:spLocks noGrp="1"/>
          </p:cNvSpPr>
          <p:nvPr>
            <p:ph type="title"/>
          </p:nvPr>
        </p:nvSpPr>
        <p:spPr>
          <a:xfrm>
            <a:off x="417625" y="307725"/>
            <a:ext cx="8228100" cy="846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State Licensing Authority </a:t>
            </a:r>
            <a:endParaRPr/>
          </a:p>
        </p:txBody>
      </p:sp>
      <p:sp>
        <p:nvSpPr>
          <p:cNvPr id="50" name="Google Shape;50;p8"/>
          <p:cNvSpPr txBox="1">
            <a:spLocks noGrp="1"/>
          </p:cNvSpPr>
          <p:nvPr>
            <p:ph type="body" idx="1"/>
          </p:nvPr>
        </p:nvSpPr>
        <p:spPr>
          <a:xfrm>
            <a:off x="549475" y="1660125"/>
            <a:ext cx="7964400" cy="24237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chemeClr val="dk1"/>
              </a:buClr>
              <a:buSzPts val="1400"/>
              <a:buChar char="➢"/>
            </a:pPr>
            <a:r>
              <a:rPr lang="en">
                <a:solidFill>
                  <a:schemeClr val="dk1"/>
                </a:solidFill>
              </a:rPr>
              <a:t>Application Intake: On or before December 31, 2024</a:t>
            </a:r>
            <a:endParaRPr>
              <a:solidFill>
                <a:schemeClr val="dk1"/>
              </a:solidFill>
            </a:endParaRPr>
          </a:p>
          <a:p>
            <a:pPr marL="457200" lvl="0" indent="-317500" algn="l" rtl="0">
              <a:spcBef>
                <a:spcPts val="600"/>
              </a:spcBef>
              <a:spcAft>
                <a:spcPts val="0"/>
              </a:spcAft>
              <a:buClr>
                <a:schemeClr val="dk1"/>
              </a:buClr>
              <a:buSzPts val="1400"/>
              <a:buChar char="➢"/>
            </a:pPr>
            <a:r>
              <a:rPr lang="en">
                <a:solidFill>
                  <a:schemeClr val="dk1"/>
                </a:solidFill>
              </a:rPr>
              <a:t>Licensing and Enforcement powers </a:t>
            </a:r>
            <a:endParaRPr>
              <a:solidFill>
                <a:schemeClr val="dk1"/>
              </a:solidFill>
            </a:endParaRPr>
          </a:p>
          <a:p>
            <a:pPr marL="457200" lvl="0" indent="-317500" algn="l" rtl="0">
              <a:spcBef>
                <a:spcPts val="600"/>
              </a:spcBef>
              <a:spcAft>
                <a:spcPts val="0"/>
              </a:spcAft>
              <a:buClr>
                <a:schemeClr val="dk1"/>
              </a:buClr>
              <a:buSzPts val="1400"/>
              <a:buChar char="➢"/>
            </a:pPr>
            <a:r>
              <a:rPr lang="en">
                <a:solidFill>
                  <a:schemeClr val="dk1"/>
                </a:solidFill>
              </a:rPr>
              <a:t>Reporting, Public Education, &amp; First Responder Training duties</a:t>
            </a:r>
            <a:endParaRPr>
              <a:solidFill>
                <a:schemeClr val="dk1"/>
              </a:solidFill>
            </a:endParaRPr>
          </a:p>
          <a:p>
            <a:pPr marL="457200" lvl="0" indent="-317500" algn="l" rtl="0">
              <a:spcBef>
                <a:spcPts val="600"/>
              </a:spcBef>
              <a:spcAft>
                <a:spcPts val="0"/>
              </a:spcAft>
              <a:buClr>
                <a:schemeClr val="dk1"/>
              </a:buClr>
              <a:buSzPts val="1400"/>
              <a:buChar char="➢"/>
            </a:pPr>
            <a:r>
              <a:rPr lang="en">
                <a:solidFill>
                  <a:schemeClr val="dk1"/>
                </a:solidFill>
              </a:rPr>
              <a:t>Other Duties &amp; Limitations:</a:t>
            </a:r>
            <a:endParaRPr>
              <a:solidFill>
                <a:schemeClr val="dk1"/>
              </a:solidFill>
            </a:endParaRPr>
          </a:p>
          <a:p>
            <a:pPr marL="914400" lvl="1" indent="-317500" algn="l" rtl="0">
              <a:spcBef>
                <a:spcPts val="600"/>
              </a:spcBef>
              <a:spcAft>
                <a:spcPts val="0"/>
              </a:spcAft>
              <a:buClr>
                <a:schemeClr val="dk1"/>
              </a:buClr>
              <a:buSzPts val="1400"/>
              <a:buChar char="○"/>
            </a:pPr>
            <a:r>
              <a:rPr lang="en">
                <a:solidFill>
                  <a:schemeClr val="dk1"/>
                </a:solidFill>
              </a:rPr>
              <a:t>Establish an equitable and inclusive program</a:t>
            </a:r>
            <a:endParaRPr>
              <a:solidFill>
                <a:schemeClr val="dk1"/>
              </a:solidFill>
            </a:endParaRPr>
          </a:p>
          <a:p>
            <a:pPr marL="914400" lvl="1" indent="-317500" algn="l" rtl="0">
              <a:spcBef>
                <a:spcPts val="300"/>
              </a:spcBef>
              <a:spcAft>
                <a:spcPts val="0"/>
              </a:spcAft>
              <a:buClr>
                <a:schemeClr val="dk1"/>
              </a:buClr>
              <a:buSzPts val="1400"/>
              <a:buChar char="○"/>
            </a:pPr>
            <a:r>
              <a:rPr lang="en">
                <a:solidFill>
                  <a:schemeClr val="dk1"/>
                </a:solidFill>
              </a:rPr>
              <a:t>Establish a testing program</a:t>
            </a:r>
            <a:endParaRPr>
              <a:solidFill>
                <a:schemeClr val="dk1"/>
              </a:solidFill>
            </a:endParaRPr>
          </a:p>
          <a:p>
            <a:pPr marL="914400" lvl="1" indent="-317500" algn="l" rtl="0">
              <a:spcBef>
                <a:spcPts val="300"/>
              </a:spcBef>
              <a:spcAft>
                <a:spcPts val="0"/>
              </a:spcAft>
              <a:buClr>
                <a:schemeClr val="dk1"/>
              </a:buClr>
              <a:buSzPts val="1400"/>
              <a:buChar char="○"/>
            </a:pPr>
            <a:r>
              <a:rPr lang="en">
                <a:solidFill>
                  <a:schemeClr val="dk1"/>
                </a:solidFill>
              </a:rPr>
              <a:t>Measures to prevent youth access</a:t>
            </a:r>
            <a:endParaRPr>
              <a:solidFill>
                <a:schemeClr val="dk1"/>
              </a:solidFill>
            </a:endParaRPr>
          </a:p>
          <a:p>
            <a:pPr marL="914400" lvl="1" indent="-317500" algn="l" rtl="0">
              <a:spcBef>
                <a:spcPts val="300"/>
              </a:spcBef>
              <a:spcAft>
                <a:spcPts val="0"/>
              </a:spcAft>
              <a:buClr>
                <a:schemeClr val="dk1"/>
              </a:buClr>
              <a:buSzPts val="1400"/>
              <a:buChar char="○"/>
            </a:pPr>
            <a:r>
              <a:rPr lang="en">
                <a:solidFill>
                  <a:schemeClr val="dk1"/>
                </a:solidFill>
              </a:rPr>
              <a:t>Production management</a:t>
            </a:r>
            <a:endParaRPr>
              <a:solidFill>
                <a:schemeClr val="dk1"/>
              </a:solidFill>
            </a:endParaRPr>
          </a:p>
          <a:p>
            <a:pPr marL="914400" lvl="1" indent="-317500" algn="l" rtl="0">
              <a:spcBef>
                <a:spcPts val="300"/>
              </a:spcBef>
              <a:spcAft>
                <a:spcPts val="300"/>
              </a:spcAft>
              <a:buClr>
                <a:schemeClr val="dk1"/>
              </a:buClr>
              <a:buSzPts val="1400"/>
              <a:buChar char="○"/>
            </a:pPr>
            <a:r>
              <a:rPr lang="en">
                <a:solidFill>
                  <a:schemeClr val="dk1"/>
                </a:solidFill>
              </a:rPr>
              <a:t>Measures to prevent exploitation &amp; commercialization</a:t>
            </a:r>
            <a:endParaRPr>
              <a:solidFill>
                <a:schemeClr val="dk1"/>
              </a:solidFill>
            </a:endParaRPr>
          </a:p>
        </p:txBody>
      </p:sp>
      <p:sp>
        <p:nvSpPr>
          <p:cNvPr id="51" name="Google Shape;51;p8"/>
          <p:cNvSpPr txBox="1">
            <a:spLocks noGrp="1"/>
          </p:cNvSpPr>
          <p:nvPr>
            <p:ph type="subTitle" idx="2"/>
          </p:nvPr>
        </p:nvSpPr>
        <p:spPr>
          <a:xfrm>
            <a:off x="868200" y="1084525"/>
            <a:ext cx="7407600" cy="505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i="1">
                <a:latin typeface="Trebuchet MS"/>
                <a:ea typeface="Trebuchet MS"/>
                <a:cs typeface="Trebuchet MS"/>
                <a:sym typeface="Trebuchet MS"/>
              </a:rPr>
              <a:t>Powers &amp; Duties to Implement SB23-290</a:t>
            </a:r>
            <a:endParaRPr i="1">
              <a:latin typeface="Trebuchet MS"/>
              <a:ea typeface="Trebuchet MS"/>
              <a:cs typeface="Trebuchet MS"/>
              <a:sym typeface="Trebuchet MS"/>
            </a:endParaRPr>
          </a:p>
        </p:txBody>
      </p:sp>
      <p:pic>
        <p:nvPicPr>
          <p:cNvPr id="52" name="Google Shape;52;p8"/>
          <p:cNvPicPr preferRelativeResize="0"/>
          <p:nvPr/>
        </p:nvPicPr>
        <p:blipFill>
          <a:blip r:embed="rId3">
            <a:alphaModFix/>
          </a:blip>
          <a:stretch>
            <a:fillRect/>
          </a:stretch>
        </p:blipFill>
        <p:spPr>
          <a:xfrm>
            <a:off x="150775" y="4140450"/>
            <a:ext cx="3161698" cy="864725"/>
          </a:xfrm>
          <a:prstGeom prst="rect">
            <a:avLst/>
          </a:prstGeom>
          <a:noFill/>
          <a:ln>
            <a:noFill/>
          </a:ln>
        </p:spPr>
      </p:pic>
      <p:sp>
        <p:nvSpPr>
          <p:cNvPr id="53" name="Google Shape;53;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4</a:t>
            </a:fld>
            <a:endParaRPr/>
          </a:p>
        </p:txBody>
      </p:sp>
      <p:sp>
        <p:nvSpPr>
          <p:cNvPr id="59" name="Google Shape;59;p9"/>
          <p:cNvSpPr/>
          <p:nvPr/>
        </p:nvSpPr>
        <p:spPr>
          <a:xfrm>
            <a:off x="239375" y="4134200"/>
            <a:ext cx="2976000" cy="8520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pic>
        <p:nvPicPr>
          <p:cNvPr id="60" name="Google Shape;60;p9"/>
          <p:cNvPicPr preferRelativeResize="0"/>
          <p:nvPr/>
        </p:nvPicPr>
        <p:blipFill rotWithShape="1">
          <a:blip r:embed="rId3">
            <a:alphaModFix/>
          </a:blip>
          <a:srcRect/>
          <a:stretch/>
        </p:blipFill>
        <p:spPr>
          <a:xfrm>
            <a:off x="0" y="0"/>
            <a:ext cx="8764196" cy="5143499"/>
          </a:xfrm>
          <a:prstGeom prst="rect">
            <a:avLst/>
          </a:prstGeom>
          <a:noFill/>
          <a:ln>
            <a:noFill/>
          </a:ln>
        </p:spPr>
      </p:pic>
      <p:sp>
        <p:nvSpPr>
          <p:cNvPr id="61" name="Google Shape;61;p9"/>
          <p:cNvSpPr/>
          <p:nvPr/>
        </p:nvSpPr>
        <p:spPr>
          <a:xfrm>
            <a:off x="1986250" y="691250"/>
            <a:ext cx="1365900" cy="714900"/>
          </a:xfrm>
          <a:prstGeom prst="roundRect">
            <a:avLst>
              <a:gd name="adj" fmla="val 16667"/>
            </a:avLst>
          </a:prstGeom>
          <a:solidFill>
            <a:srgbClr val="4F81BD"/>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900">
                <a:solidFill>
                  <a:schemeClr val="lt1"/>
                </a:solidFill>
              </a:rPr>
              <a:t>NMD identifies areas that cannot be addressed through rulemaking</a:t>
            </a:r>
            <a:endParaRPr sz="900">
              <a:solidFill>
                <a:schemeClr val="lt1"/>
              </a:solidFill>
            </a:endParaRPr>
          </a:p>
        </p:txBody>
      </p:sp>
      <p:sp>
        <p:nvSpPr>
          <p:cNvPr id="62" name="Google Shape;62;p9"/>
          <p:cNvSpPr/>
          <p:nvPr/>
        </p:nvSpPr>
        <p:spPr>
          <a:xfrm>
            <a:off x="2913575" y="4377625"/>
            <a:ext cx="1423500" cy="765900"/>
          </a:xfrm>
          <a:prstGeom prst="roundRect">
            <a:avLst>
              <a:gd name="adj" fmla="val 16667"/>
            </a:avLst>
          </a:prstGeom>
          <a:solidFill>
            <a:srgbClr val="4F81BD"/>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chemeClr val="lt1"/>
                </a:solidFill>
              </a:rPr>
              <a:t>NMD compiles the rule record</a:t>
            </a:r>
            <a:endParaRPr sz="1000">
              <a:solidFill>
                <a:schemeClr val="lt1"/>
              </a:solidFill>
            </a:endParaRPr>
          </a:p>
        </p:txBody>
      </p:sp>
      <p:sp>
        <p:nvSpPr>
          <p:cNvPr id="63" name="Google Shape;63;p9"/>
          <p:cNvSpPr txBox="1"/>
          <p:nvPr/>
        </p:nvSpPr>
        <p:spPr>
          <a:xfrm>
            <a:off x="7487225" y="2008575"/>
            <a:ext cx="1444800" cy="4422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b="1"/>
              <a:t>We are here</a:t>
            </a:r>
            <a:endParaRPr b="1"/>
          </a:p>
        </p:txBody>
      </p:sp>
      <p:cxnSp>
        <p:nvCxnSpPr>
          <p:cNvPr id="64" name="Google Shape;64;p9"/>
          <p:cNvCxnSpPr>
            <a:stCxn id="63" idx="1"/>
          </p:cNvCxnSpPr>
          <p:nvPr/>
        </p:nvCxnSpPr>
        <p:spPr>
          <a:xfrm rot="10800000">
            <a:off x="7093325" y="2224275"/>
            <a:ext cx="393900" cy="5400"/>
          </a:xfrm>
          <a:prstGeom prst="straightConnector1">
            <a:avLst/>
          </a:prstGeom>
          <a:noFill/>
          <a:ln w="38100" cap="flat" cmpd="sng">
            <a:solidFill>
              <a:schemeClr val="dk2"/>
            </a:solidFill>
            <a:prstDash val="solid"/>
            <a:round/>
            <a:headEnd type="none" w="med" len="med"/>
            <a:tailEnd type="triangle" w="med" len="med"/>
          </a:ln>
        </p:spPr>
      </p:cxnSp>
      <p:sp>
        <p:nvSpPr>
          <p:cNvPr id="65" name="Google Shape;65;p9"/>
          <p:cNvSpPr txBox="1"/>
          <p:nvPr/>
        </p:nvSpPr>
        <p:spPr>
          <a:xfrm>
            <a:off x="6302450" y="4501325"/>
            <a:ext cx="2317200" cy="555600"/>
          </a:xfrm>
          <a:prstGeom prst="rect">
            <a:avLst/>
          </a:prstGeom>
          <a:noFill/>
          <a:ln w="9525" cap="flat" cmpd="sng">
            <a:solidFill>
              <a:srgbClr val="CC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rgbClr val="CC0000"/>
                </a:solidFill>
              </a:rPr>
              <a:t>Permanent Rulemaking Hearing - July 25, 2024</a:t>
            </a:r>
            <a:endParaRPr sz="1200" b="1">
              <a:solidFill>
                <a:srgbClr val="CC0000"/>
              </a:solidFill>
            </a:endParaRPr>
          </a:p>
        </p:txBody>
      </p:sp>
      <p:cxnSp>
        <p:nvCxnSpPr>
          <p:cNvPr id="66" name="Google Shape;66;p9"/>
          <p:cNvCxnSpPr/>
          <p:nvPr/>
        </p:nvCxnSpPr>
        <p:spPr>
          <a:xfrm rot="10800000">
            <a:off x="5867075" y="4776425"/>
            <a:ext cx="393900" cy="5400"/>
          </a:xfrm>
          <a:prstGeom prst="straightConnector1">
            <a:avLst/>
          </a:prstGeom>
          <a:noFill/>
          <a:ln w="38100" cap="flat" cmpd="sng">
            <a:solidFill>
              <a:schemeClr val="dk2"/>
            </a:solidFill>
            <a:prstDash val="solid"/>
            <a:round/>
            <a:headEnd type="none" w="med" len="med"/>
            <a:tailEnd type="triangle"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1"/>
        <p:cNvGrpSpPr/>
        <p:nvPr/>
      </p:nvGrpSpPr>
      <p:grpSpPr>
        <a:xfrm>
          <a:off x="0" y="0"/>
          <a:ext cx="0" cy="0"/>
          <a:chOff x="0" y="0"/>
          <a:chExt cx="0" cy="0"/>
        </a:xfrm>
      </p:grpSpPr>
      <p:sp>
        <p:nvSpPr>
          <p:cNvPr id="72" name="Google Shape;72;p10"/>
          <p:cNvSpPr txBox="1">
            <a:spLocks noGrp="1"/>
          </p:cNvSpPr>
          <p:nvPr>
            <p:ph type="title"/>
          </p:nvPr>
        </p:nvSpPr>
        <p:spPr>
          <a:xfrm>
            <a:off x="150775" y="139000"/>
            <a:ext cx="8535900" cy="1017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sz="4000">
                <a:latin typeface="Trebuchet MS"/>
                <a:ea typeface="Trebuchet MS"/>
                <a:cs typeface="Trebuchet MS"/>
                <a:sym typeface="Trebuchet MS"/>
              </a:rPr>
              <a:t>Engagement &amp; Expectations</a:t>
            </a:r>
            <a:endParaRPr sz="4000">
              <a:latin typeface="Trebuchet MS"/>
              <a:ea typeface="Trebuchet MS"/>
              <a:cs typeface="Trebuchet MS"/>
              <a:sym typeface="Trebuchet MS"/>
            </a:endParaRPr>
          </a:p>
        </p:txBody>
      </p:sp>
      <p:sp>
        <p:nvSpPr>
          <p:cNvPr id="73" name="Google Shape;73;p10"/>
          <p:cNvSpPr txBox="1">
            <a:spLocks noGrp="1"/>
          </p:cNvSpPr>
          <p:nvPr>
            <p:ph type="sldNum" idx="12"/>
          </p:nvPr>
        </p:nvSpPr>
        <p:spPr>
          <a:xfrm>
            <a:off x="8305175" y="4767275"/>
            <a:ext cx="717600" cy="2739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Clr>
                <a:srgbClr val="000000"/>
              </a:buClr>
              <a:buSzPts val="1600"/>
              <a:buFont typeface="Arial"/>
              <a:buNone/>
            </a:pPr>
            <a:fld id="{00000000-1234-1234-1234-123412341234}" type="slidenum">
              <a:rPr lang="en" sz="1000"/>
              <a:t>5</a:t>
            </a:fld>
            <a:endParaRPr sz="1000"/>
          </a:p>
        </p:txBody>
      </p:sp>
      <p:pic>
        <p:nvPicPr>
          <p:cNvPr id="74" name="Google Shape;74;p10"/>
          <p:cNvPicPr preferRelativeResize="0"/>
          <p:nvPr/>
        </p:nvPicPr>
        <p:blipFill>
          <a:blip r:embed="rId3">
            <a:alphaModFix/>
          </a:blip>
          <a:stretch>
            <a:fillRect/>
          </a:stretch>
        </p:blipFill>
        <p:spPr>
          <a:xfrm>
            <a:off x="150775" y="4140450"/>
            <a:ext cx="3161698" cy="864725"/>
          </a:xfrm>
          <a:prstGeom prst="rect">
            <a:avLst/>
          </a:prstGeom>
          <a:noFill/>
          <a:ln>
            <a:noFill/>
          </a:ln>
        </p:spPr>
      </p:pic>
      <p:sp>
        <p:nvSpPr>
          <p:cNvPr id="75" name="Google Shape;75;p10"/>
          <p:cNvSpPr txBox="1"/>
          <p:nvPr/>
        </p:nvSpPr>
        <p:spPr>
          <a:xfrm>
            <a:off x="452700" y="1156000"/>
            <a:ext cx="8238600" cy="3288600"/>
          </a:xfrm>
          <a:prstGeom prst="rect">
            <a:avLst/>
          </a:prstGeom>
          <a:noFill/>
          <a:ln>
            <a:noFill/>
          </a:ln>
        </p:spPr>
        <p:txBody>
          <a:bodyPr spcFirstLastPara="1" wrap="square" lIns="91425" tIns="91425" rIns="91425" bIns="91425" anchor="t" anchorCtr="0">
            <a:noAutofit/>
          </a:bodyPr>
          <a:lstStyle/>
          <a:p>
            <a:pPr marL="457200" lvl="0" indent="-342900" algn="l" rtl="0">
              <a:spcBef>
                <a:spcPts val="1000"/>
              </a:spcBef>
              <a:spcAft>
                <a:spcPts val="0"/>
              </a:spcAft>
              <a:buSzPts val="1800"/>
              <a:buChar char="➢"/>
            </a:pPr>
            <a:r>
              <a:rPr lang="en" sz="1800"/>
              <a:t>Meeting Materials - Available on the NMD Website</a:t>
            </a:r>
            <a:endParaRPr sz="1800"/>
          </a:p>
          <a:p>
            <a:pPr marL="457200" lvl="0" indent="-342900" algn="l" rtl="0">
              <a:spcBef>
                <a:spcPts val="1000"/>
              </a:spcBef>
              <a:spcAft>
                <a:spcPts val="0"/>
              </a:spcAft>
              <a:buSzPts val="1800"/>
              <a:buChar char="➢"/>
            </a:pPr>
            <a:r>
              <a:rPr lang="en" sz="1800"/>
              <a:t>Comment Opportunities </a:t>
            </a:r>
            <a:endParaRPr sz="1800"/>
          </a:p>
          <a:p>
            <a:pPr marL="914400" lvl="1" indent="-330200" algn="l" rtl="0">
              <a:spcBef>
                <a:spcPts val="1000"/>
              </a:spcBef>
              <a:spcAft>
                <a:spcPts val="0"/>
              </a:spcAft>
              <a:buSzPts val="1600"/>
              <a:buChar char="○"/>
            </a:pPr>
            <a:r>
              <a:rPr lang="en" sz="1600"/>
              <a:t>Please sign-up to provide comments during the meeting, using the sign in sheet in person, or online </a:t>
            </a:r>
            <a:endParaRPr sz="1600"/>
          </a:p>
          <a:p>
            <a:pPr marL="914400" lvl="1" indent="-330200" algn="l" rtl="0">
              <a:spcBef>
                <a:spcPts val="600"/>
              </a:spcBef>
              <a:spcAft>
                <a:spcPts val="0"/>
              </a:spcAft>
              <a:buSzPts val="1600"/>
              <a:buChar char="○"/>
            </a:pPr>
            <a:r>
              <a:rPr lang="en" sz="1600"/>
              <a:t>Oral comments during rulemaking meeting will be limited to 3 minutes each</a:t>
            </a:r>
            <a:endParaRPr sz="1600"/>
          </a:p>
          <a:p>
            <a:pPr marL="914400" lvl="1" indent="-330200" algn="l" rtl="0">
              <a:spcBef>
                <a:spcPts val="600"/>
              </a:spcBef>
              <a:spcAft>
                <a:spcPts val="0"/>
              </a:spcAft>
              <a:buSzPts val="1600"/>
              <a:buChar char="○"/>
            </a:pPr>
            <a:r>
              <a:rPr lang="en" sz="1600"/>
              <a:t>Written public comment form is always available </a:t>
            </a:r>
            <a:endParaRPr sz="1600"/>
          </a:p>
          <a:p>
            <a:pPr marL="457200" lvl="0" indent="-342900" algn="l" rtl="0">
              <a:spcBef>
                <a:spcPts val="600"/>
              </a:spcBef>
              <a:spcAft>
                <a:spcPts val="0"/>
              </a:spcAft>
              <a:buSzPts val="1800"/>
              <a:buChar char="➢"/>
            </a:pPr>
            <a:r>
              <a:rPr lang="en" sz="1800"/>
              <a:t>Business promotion is not appropriate</a:t>
            </a:r>
            <a:endParaRPr sz="1800"/>
          </a:p>
          <a:p>
            <a:pPr marL="457200" lvl="0" indent="-342900" algn="l" rtl="0">
              <a:spcBef>
                <a:spcPts val="1000"/>
              </a:spcBef>
              <a:spcAft>
                <a:spcPts val="1000"/>
              </a:spcAft>
              <a:buSzPts val="1800"/>
              <a:buChar char="➢"/>
            </a:pPr>
            <a:r>
              <a:rPr lang="en" sz="1800"/>
              <a:t>Respect</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457200" y="263099"/>
            <a:ext cx="8229600" cy="1017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sz="4000">
                <a:solidFill>
                  <a:schemeClr val="dk1"/>
                </a:solidFill>
                <a:latin typeface="Trebuchet MS"/>
                <a:ea typeface="Trebuchet MS"/>
                <a:cs typeface="Trebuchet MS"/>
                <a:sym typeface="Trebuchet MS"/>
              </a:rPr>
              <a:t>NMD Rulemaking Guiding Principles</a:t>
            </a:r>
            <a:endParaRPr sz="4000">
              <a:solidFill>
                <a:schemeClr val="dk1"/>
              </a:solidFill>
              <a:latin typeface="Trebuchet MS"/>
              <a:ea typeface="Trebuchet MS"/>
              <a:cs typeface="Trebuchet MS"/>
              <a:sym typeface="Trebuchet MS"/>
            </a:endParaRPr>
          </a:p>
        </p:txBody>
      </p:sp>
      <p:sp>
        <p:nvSpPr>
          <p:cNvPr id="82" name="Google Shape;82;p11"/>
          <p:cNvSpPr txBox="1">
            <a:spLocks noGrp="1"/>
          </p:cNvSpPr>
          <p:nvPr>
            <p:ph type="body" idx="1"/>
          </p:nvPr>
        </p:nvSpPr>
        <p:spPr>
          <a:xfrm>
            <a:off x="457200" y="1225125"/>
            <a:ext cx="8229600" cy="557400"/>
          </a:xfrm>
          <a:prstGeom prst="rect">
            <a:avLst/>
          </a:prstGeom>
        </p:spPr>
        <p:txBody>
          <a:bodyPr spcFirstLastPara="1" wrap="square" lIns="91425" tIns="45700" rIns="91425" bIns="45700" anchor="t" anchorCtr="0">
            <a:noAutofit/>
          </a:bodyPr>
          <a:lstStyle/>
          <a:p>
            <a:pPr marL="0" lvl="0" indent="0" algn="ctr" rtl="0">
              <a:spcBef>
                <a:spcPts val="360"/>
              </a:spcBef>
              <a:spcAft>
                <a:spcPts val="0"/>
              </a:spcAft>
              <a:buNone/>
            </a:pPr>
            <a:r>
              <a:rPr lang="en" sz="3000">
                <a:solidFill>
                  <a:schemeClr val="dk1"/>
                </a:solidFill>
                <a:latin typeface="Trebuchet MS"/>
                <a:ea typeface="Trebuchet MS"/>
                <a:cs typeface="Trebuchet MS"/>
                <a:sym typeface="Trebuchet MS"/>
              </a:rPr>
              <a:t>Rules should be:</a:t>
            </a:r>
            <a:endParaRPr sz="3000" b="1">
              <a:solidFill>
                <a:schemeClr val="dk1"/>
              </a:solidFill>
              <a:latin typeface="Trebuchet MS"/>
              <a:ea typeface="Trebuchet MS"/>
              <a:cs typeface="Trebuchet MS"/>
              <a:sym typeface="Trebuchet MS"/>
            </a:endParaRPr>
          </a:p>
        </p:txBody>
      </p:sp>
      <p:sp>
        <p:nvSpPr>
          <p:cNvPr id="83" name="Google Shape;83;p11"/>
          <p:cNvSpPr txBox="1">
            <a:spLocks noGrp="1"/>
          </p:cNvSpPr>
          <p:nvPr>
            <p:ph type="sldNum" idx="12"/>
          </p:nvPr>
        </p:nvSpPr>
        <p:spPr>
          <a:xfrm>
            <a:off x="8305175" y="4767275"/>
            <a:ext cx="717600" cy="2739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Clr>
                <a:srgbClr val="000000"/>
              </a:buClr>
              <a:buSzPts val="1600"/>
              <a:buFont typeface="Arial"/>
              <a:buNone/>
            </a:pPr>
            <a:fld id="{00000000-1234-1234-1234-123412341234}" type="slidenum">
              <a:rPr lang="en" sz="1000"/>
              <a:t>6</a:t>
            </a:fld>
            <a:endParaRPr sz="1000"/>
          </a:p>
        </p:txBody>
      </p:sp>
      <p:sp>
        <p:nvSpPr>
          <p:cNvPr id="84" name="Google Shape;84;p11"/>
          <p:cNvSpPr txBox="1"/>
          <p:nvPr/>
        </p:nvSpPr>
        <p:spPr>
          <a:xfrm>
            <a:off x="532675" y="2017650"/>
            <a:ext cx="3614100" cy="554100"/>
          </a:xfrm>
          <a:prstGeom prst="rect">
            <a:avLst/>
          </a:prstGeom>
          <a:noFill/>
          <a:ln w="9525" cap="flat" cmpd="sng">
            <a:solidFill>
              <a:schemeClr val="l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t" anchorCtr="0">
            <a:spAutoFit/>
          </a:bodyPr>
          <a:lstStyle/>
          <a:p>
            <a:pPr marL="0" lvl="0" indent="0" algn="ctr" rtl="0">
              <a:spcBef>
                <a:spcPts val="0"/>
              </a:spcBef>
              <a:spcAft>
                <a:spcPts val="0"/>
              </a:spcAft>
              <a:buNone/>
            </a:pPr>
            <a:r>
              <a:rPr lang="en" sz="2400" b="1">
                <a:solidFill>
                  <a:schemeClr val="accent6"/>
                </a:solidFill>
              </a:rPr>
              <a:t>TRANSPARENT</a:t>
            </a:r>
            <a:endParaRPr sz="2400" b="1">
              <a:solidFill>
                <a:schemeClr val="accent6"/>
              </a:solidFill>
            </a:endParaRPr>
          </a:p>
        </p:txBody>
      </p:sp>
      <p:sp>
        <p:nvSpPr>
          <p:cNvPr id="85" name="Google Shape;85;p11"/>
          <p:cNvSpPr txBox="1"/>
          <p:nvPr/>
        </p:nvSpPr>
        <p:spPr>
          <a:xfrm>
            <a:off x="4971275" y="2017650"/>
            <a:ext cx="3614100" cy="554100"/>
          </a:xfrm>
          <a:prstGeom prst="rect">
            <a:avLst/>
          </a:prstGeom>
          <a:noFill/>
          <a:ln w="9525" cap="flat" cmpd="sng">
            <a:solidFill>
              <a:schemeClr val="l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t" anchorCtr="0">
            <a:spAutoFit/>
          </a:bodyPr>
          <a:lstStyle/>
          <a:p>
            <a:pPr marL="0" lvl="0" indent="0" algn="ctr" rtl="0">
              <a:spcBef>
                <a:spcPts val="0"/>
              </a:spcBef>
              <a:spcAft>
                <a:spcPts val="0"/>
              </a:spcAft>
              <a:buNone/>
            </a:pPr>
            <a:r>
              <a:rPr lang="en" sz="2400" b="1">
                <a:solidFill>
                  <a:schemeClr val="accent5"/>
                </a:solidFill>
              </a:rPr>
              <a:t>SYSTEMATIC</a:t>
            </a:r>
            <a:endParaRPr sz="2400" b="1">
              <a:solidFill>
                <a:schemeClr val="accent5"/>
              </a:solidFill>
            </a:endParaRPr>
          </a:p>
        </p:txBody>
      </p:sp>
      <p:sp>
        <p:nvSpPr>
          <p:cNvPr id="86" name="Google Shape;86;p11"/>
          <p:cNvSpPr txBox="1"/>
          <p:nvPr/>
        </p:nvSpPr>
        <p:spPr>
          <a:xfrm>
            <a:off x="532675" y="3309375"/>
            <a:ext cx="3614100" cy="554100"/>
          </a:xfrm>
          <a:prstGeom prst="rect">
            <a:avLst/>
          </a:prstGeom>
          <a:noFill/>
          <a:ln w="9525" cap="flat" cmpd="sng">
            <a:solidFill>
              <a:schemeClr val="l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t" anchorCtr="0">
            <a:spAutoFit/>
          </a:bodyPr>
          <a:lstStyle/>
          <a:p>
            <a:pPr marL="0" lvl="0" indent="0" algn="ctr" rtl="0">
              <a:spcBef>
                <a:spcPts val="0"/>
              </a:spcBef>
              <a:spcAft>
                <a:spcPts val="0"/>
              </a:spcAft>
              <a:buNone/>
            </a:pPr>
            <a:r>
              <a:rPr lang="en" sz="2400" b="1">
                <a:solidFill>
                  <a:schemeClr val="accent1"/>
                </a:solidFill>
              </a:rPr>
              <a:t>OPERABLE</a:t>
            </a:r>
            <a:endParaRPr sz="2400" b="1">
              <a:solidFill>
                <a:schemeClr val="accent1"/>
              </a:solidFill>
            </a:endParaRPr>
          </a:p>
        </p:txBody>
      </p:sp>
      <p:sp>
        <p:nvSpPr>
          <p:cNvPr id="87" name="Google Shape;87;p11"/>
          <p:cNvSpPr txBox="1"/>
          <p:nvPr/>
        </p:nvSpPr>
        <p:spPr>
          <a:xfrm>
            <a:off x="4971275" y="3309375"/>
            <a:ext cx="3614100" cy="554100"/>
          </a:xfrm>
          <a:prstGeom prst="rect">
            <a:avLst/>
          </a:prstGeom>
          <a:noFill/>
          <a:ln w="9525" cap="flat" cmpd="sng">
            <a:solidFill>
              <a:schemeClr val="l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t" anchorCtr="0">
            <a:spAutoFit/>
          </a:bodyPr>
          <a:lstStyle/>
          <a:p>
            <a:pPr marL="0" lvl="0" indent="0" algn="ctr" rtl="0">
              <a:spcBef>
                <a:spcPts val="0"/>
              </a:spcBef>
              <a:spcAft>
                <a:spcPts val="0"/>
              </a:spcAft>
              <a:buNone/>
            </a:pPr>
            <a:r>
              <a:rPr lang="en" sz="2400" b="1">
                <a:solidFill>
                  <a:schemeClr val="accent2"/>
                </a:solidFill>
              </a:rPr>
              <a:t>DEFENSIBLE</a:t>
            </a:r>
            <a:endParaRPr sz="2400" b="1">
              <a:solidFill>
                <a:schemeClr val="accent2"/>
              </a:solidFill>
            </a:endParaRPr>
          </a:p>
        </p:txBody>
      </p:sp>
      <p:pic>
        <p:nvPicPr>
          <p:cNvPr id="88" name="Google Shape;88;p11"/>
          <p:cNvPicPr preferRelativeResize="0"/>
          <p:nvPr/>
        </p:nvPicPr>
        <p:blipFill>
          <a:blip r:embed="rId3">
            <a:alphaModFix/>
          </a:blip>
          <a:stretch>
            <a:fillRect/>
          </a:stretch>
        </p:blipFill>
        <p:spPr>
          <a:xfrm>
            <a:off x="150775" y="4140450"/>
            <a:ext cx="3161698" cy="8647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2"/>
          <p:cNvSpPr txBox="1">
            <a:spLocks noGrp="1"/>
          </p:cNvSpPr>
          <p:nvPr>
            <p:ph type="title"/>
          </p:nvPr>
        </p:nvSpPr>
        <p:spPr>
          <a:xfrm>
            <a:off x="422250" y="26875"/>
            <a:ext cx="8228100" cy="846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Detailed Comment Agenda</a:t>
            </a:r>
            <a:endParaRPr/>
          </a:p>
        </p:txBody>
      </p:sp>
      <p:sp>
        <p:nvSpPr>
          <p:cNvPr id="94" name="Google Shape;94;p12"/>
          <p:cNvSpPr txBox="1">
            <a:spLocks noGrp="1"/>
          </p:cNvSpPr>
          <p:nvPr>
            <p:ph type="subTitle" idx="2"/>
          </p:nvPr>
        </p:nvSpPr>
        <p:spPr>
          <a:xfrm>
            <a:off x="857550" y="749125"/>
            <a:ext cx="7428900" cy="505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200" i="1">
                <a:latin typeface="Trebuchet MS"/>
                <a:ea typeface="Trebuchet MS"/>
                <a:cs typeface="Trebuchet MS"/>
                <a:sym typeface="Trebuchet MS"/>
              </a:rPr>
              <a:t>March 20, 2024</a:t>
            </a:r>
            <a:endParaRPr sz="2200" i="1">
              <a:latin typeface="Trebuchet MS"/>
              <a:ea typeface="Trebuchet MS"/>
              <a:cs typeface="Trebuchet MS"/>
              <a:sym typeface="Trebuchet MS"/>
            </a:endParaRPr>
          </a:p>
        </p:txBody>
      </p:sp>
      <p:pic>
        <p:nvPicPr>
          <p:cNvPr id="95" name="Google Shape;95;p12"/>
          <p:cNvPicPr preferRelativeResize="0"/>
          <p:nvPr/>
        </p:nvPicPr>
        <p:blipFill>
          <a:blip r:embed="rId3">
            <a:alphaModFix/>
          </a:blip>
          <a:stretch>
            <a:fillRect/>
          </a:stretch>
        </p:blipFill>
        <p:spPr>
          <a:xfrm>
            <a:off x="150775" y="4140450"/>
            <a:ext cx="3161698" cy="864725"/>
          </a:xfrm>
          <a:prstGeom prst="rect">
            <a:avLst/>
          </a:prstGeom>
          <a:noFill/>
          <a:ln>
            <a:noFill/>
          </a:ln>
        </p:spPr>
      </p:pic>
      <p:sp>
        <p:nvSpPr>
          <p:cNvPr id="96" name="Google Shape;96;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7</a:t>
            </a:fld>
            <a:endParaRPr/>
          </a:p>
        </p:txBody>
      </p:sp>
      <p:sp>
        <p:nvSpPr>
          <p:cNvPr id="97" name="Google Shape;97;p12"/>
          <p:cNvSpPr txBox="1">
            <a:spLocks noGrp="1"/>
          </p:cNvSpPr>
          <p:nvPr>
            <p:ph type="body" idx="1"/>
          </p:nvPr>
        </p:nvSpPr>
        <p:spPr>
          <a:xfrm>
            <a:off x="597750" y="1238700"/>
            <a:ext cx="8330400" cy="2901900"/>
          </a:xfrm>
          <a:prstGeom prst="rect">
            <a:avLst/>
          </a:prstGeom>
          <a:ln>
            <a:noFill/>
          </a:ln>
        </p:spPr>
        <p:txBody>
          <a:bodyPr spcFirstLastPara="1" wrap="square" lIns="91425" tIns="91425" rIns="91425" bIns="91425" anchor="t" anchorCtr="0">
            <a:noAutofit/>
          </a:bodyPr>
          <a:lstStyle/>
          <a:p>
            <a:pPr marL="457200" lvl="0" indent="-336550" algn="l" rtl="0">
              <a:spcBef>
                <a:spcPts val="600"/>
              </a:spcBef>
              <a:spcAft>
                <a:spcPts val="0"/>
              </a:spcAft>
              <a:buClr>
                <a:schemeClr val="dk1"/>
              </a:buClr>
              <a:buSzPts val="1700"/>
              <a:buChar char="➢"/>
            </a:pPr>
            <a:r>
              <a:rPr lang="en" sz="1700" b="1">
                <a:solidFill>
                  <a:schemeClr val="dk1"/>
                </a:solidFill>
              </a:rPr>
              <a:t>9:30am - 10:00am - Presentation &amp;  Public Comment </a:t>
            </a:r>
            <a:endParaRPr sz="1700" b="1">
              <a:solidFill>
                <a:schemeClr val="dk1"/>
              </a:solidFill>
            </a:endParaRPr>
          </a:p>
          <a:p>
            <a:pPr marL="914400" lvl="1" indent="-336550" algn="l" rtl="0">
              <a:spcBef>
                <a:spcPts val="1000"/>
              </a:spcBef>
              <a:spcAft>
                <a:spcPts val="0"/>
              </a:spcAft>
              <a:buClr>
                <a:schemeClr val="dk1"/>
              </a:buClr>
              <a:buSzPts val="1700"/>
              <a:buChar char="○"/>
            </a:pPr>
            <a:r>
              <a:rPr lang="en" sz="1700">
                <a:solidFill>
                  <a:schemeClr val="dk1"/>
                </a:solidFill>
              </a:rPr>
              <a:t>General Requirements, Definitions, Application Procedures</a:t>
            </a:r>
            <a:endParaRPr sz="1700" b="1">
              <a:solidFill>
                <a:schemeClr val="dk1"/>
              </a:solidFill>
            </a:endParaRPr>
          </a:p>
          <a:p>
            <a:pPr marL="457200" lvl="0" indent="-336550" algn="l" rtl="0">
              <a:spcBef>
                <a:spcPts val="1000"/>
              </a:spcBef>
              <a:spcAft>
                <a:spcPts val="0"/>
              </a:spcAft>
              <a:buClr>
                <a:schemeClr val="dk1"/>
              </a:buClr>
              <a:buSzPts val="1700"/>
              <a:buChar char="➢"/>
            </a:pPr>
            <a:r>
              <a:rPr lang="en" sz="1700" b="1">
                <a:solidFill>
                  <a:schemeClr val="dk1"/>
                </a:solidFill>
              </a:rPr>
              <a:t>10am - 11am - Presentation &amp; Public Comment </a:t>
            </a:r>
            <a:endParaRPr sz="1700" b="1">
              <a:solidFill>
                <a:schemeClr val="dk1"/>
              </a:solidFill>
            </a:endParaRPr>
          </a:p>
          <a:p>
            <a:pPr marL="914400" lvl="1" indent="-336550" algn="l" rtl="0">
              <a:spcBef>
                <a:spcPts val="1000"/>
              </a:spcBef>
              <a:spcAft>
                <a:spcPts val="0"/>
              </a:spcAft>
              <a:buClr>
                <a:schemeClr val="dk1"/>
              </a:buClr>
              <a:buSzPts val="1700"/>
              <a:buChar char="○"/>
            </a:pPr>
            <a:r>
              <a:rPr lang="en" sz="1700">
                <a:solidFill>
                  <a:schemeClr val="dk1"/>
                </a:solidFill>
              </a:rPr>
              <a:t>Owner &amp; Employee Licenses </a:t>
            </a:r>
            <a:endParaRPr sz="1700" b="1">
              <a:solidFill>
                <a:schemeClr val="dk1"/>
              </a:solidFill>
            </a:endParaRPr>
          </a:p>
          <a:p>
            <a:pPr marL="457200" lvl="0" indent="-336550" algn="l" rtl="0">
              <a:spcBef>
                <a:spcPts val="1000"/>
              </a:spcBef>
              <a:spcAft>
                <a:spcPts val="0"/>
              </a:spcAft>
              <a:buClr>
                <a:schemeClr val="dk1"/>
              </a:buClr>
              <a:buSzPts val="1700"/>
              <a:buChar char="➢"/>
            </a:pPr>
            <a:r>
              <a:rPr lang="en" sz="1700" b="1">
                <a:solidFill>
                  <a:schemeClr val="dk1"/>
                </a:solidFill>
              </a:rPr>
              <a:t>11am - 11:50am - Presentation &amp; Public Comment </a:t>
            </a:r>
            <a:endParaRPr sz="1700" b="1">
              <a:solidFill>
                <a:schemeClr val="dk1"/>
              </a:solidFill>
            </a:endParaRPr>
          </a:p>
          <a:p>
            <a:pPr marL="914400" lvl="1" indent="-336550" algn="l" rtl="0">
              <a:spcBef>
                <a:spcPts val="1000"/>
              </a:spcBef>
              <a:spcAft>
                <a:spcPts val="1000"/>
              </a:spcAft>
              <a:buClr>
                <a:schemeClr val="dk1"/>
              </a:buClr>
              <a:buSzPts val="1700"/>
              <a:buChar char="○"/>
            </a:pPr>
            <a:r>
              <a:rPr lang="en" sz="1700">
                <a:solidFill>
                  <a:schemeClr val="dk1"/>
                </a:solidFill>
              </a:rPr>
              <a:t>Priority Application Review, Location Requirements &amp; Local Jurisdiction </a:t>
            </a:r>
            <a:endParaRPr sz="1700" b="1">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3"/>
          <p:cNvSpPr txBox="1">
            <a:spLocks noGrp="1"/>
          </p:cNvSpPr>
          <p:nvPr>
            <p:ph type="title"/>
          </p:nvPr>
        </p:nvSpPr>
        <p:spPr>
          <a:xfrm>
            <a:off x="417625" y="307725"/>
            <a:ext cx="8228100" cy="846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Proposed Rules </a:t>
            </a:r>
            <a:endParaRPr/>
          </a:p>
        </p:txBody>
      </p:sp>
      <p:sp>
        <p:nvSpPr>
          <p:cNvPr id="103" name="Google Shape;103;p13"/>
          <p:cNvSpPr txBox="1">
            <a:spLocks noGrp="1"/>
          </p:cNvSpPr>
          <p:nvPr>
            <p:ph type="subTitle" idx="2"/>
          </p:nvPr>
        </p:nvSpPr>
        <p:spPr>
          <a:xfrm>
            <a:off x="868200" y="1154325"/>
            <a:ext cx="7407600" cy="505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i="1">
                <a:latin typeface="Trebuchet MS"/>
                <a:ea typeface="Trebuchet MS"/>
                <a:cs typeface="Trebuchet MS"/>
                <a:sym typeface="Trebuchet MS"/>
              </a:rPr>
              <a:t>General Requirements, Definitions, &amp; Application Procedures</a:t>
            </a:r>
            <a:endParaRPr i="1">
              <a:latin typeface="Trebuchet MS"/>
              <a:ea typeface="Trebuchet MS"/>
              <a:cs typeface="Trebuchet MS"/>
              <a:sym typeface="Trebuchet MS"/>
            </a:endParaRPr>
          </a:p>
        </p:txBody>
      </p:sp>
      <p:pic>
        <p:nvPicPr>
          <p:cNvPr id="104" name="Google Shape;104;p13"/>
          <p:cNvPicPr preferRelativeResize="0"/>
          <p:nvPr/>
        </p:nvPicPr>
        <p:blipFill>
          <a:blip r:embed="rId3">
            <a:alphaModFix/>
          </a:blip>
          <a:stretch>
            <a:fillRect/>
          </a:stretch>
        </p:blipFill>
        <p:spPr>
          <a:xfrm>
            <a:off x="150775" y="4140450"/>
            <a:ext cx="3161698" cy="864725"/>
          </a:xfrm>
          <a:prstGeom prst="rect">
            <a:avLst/>
          </a:prstGeom>
          <a:noFill/>
          <a:ln>
            <a:noFill/>
          </a:ln>
        </p:spPr>
      </p:pic>
      <p:sp>
        <p:nvSpPr>
          <p:cNvPr id="105" name="Google Shape;105;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8</a:t>
            </a:fld>
            <a:endParaRPr/>
          </a:p>
        </p:txBody>
      </p:sp>
      <p:sp>
        <p:nvSpPr>
          <p:cNvPr id="106" name="Google Shape;106;p13"/>
          <p:cNvSpPr txBox="1"/>
          <p:nvPr/>
        </p:nvSpPr>
        <p:spPr>
          <a:xfrm>
            <a:off x="1125600" y="1781138"/>
            <a:ext cx="6892800" cy="2238300"/>
          </a:xfrm>
          <a:prstGeom prst="rect">
            <a:avLst/>
          </a:prstGeom>
          <a:noFill/>
          <a:ln>
            <a:noFill/>
          </a:ln>
        </p:spPr>
        <p:txBody>
          <a:bodyPr spcFirstLastPara="1" wrap="square" lIns="91425" tIns="91425" rIns="91425" bIns="91425" anchor="t" anchorCtr="0">
            <a:noAutofit/>
          </a:bodyPr>
          <a:lstStyle/>
          <a:p>
            <a:pPr marL="457200" lvl="0" indent="-342900" algn="l" rtl="0">
              <a:spcBef>
                <a:spcPts val="1000"/>
              </a:spcBef>
              <a:spcAft>
                <a:spcPts val="0"/>
              </a:spcAft>
              <a:buSzPts val="1800"/>
              <a:buChar char="➢"/>
            </a:pPr>
            <a:r>
              <a:rPr lang="en" sz="1800"/>
              <a:t>Rules 1005 - Applicability </a:t>
            </a:r>
            <a:endParaRPr sz="1800"/>
          </a:p>
          <a:p>
            <a:pPr marL="457200" lvl="0" indent="-342900" algn="l" rtl="0">
              <a:spcBef>
                <a:spcPts val="1000"/>
              </a:spcBef>
              <a:spcAft>
                <a:spcPts val="0"/>
              </a:spcAft>
              <a:buSzPts val="1800"/>
              <a:buChar char="➢"/>
            </a:pPr>
            <a:r>
              <a:rPr lang="en" sz="1800"/>
              <a:t>1010 - Severability</a:t>
            </a:r>
            <a:endParaRPr sz="1800"/>
          </a:p>
          <a:p>
            <a:pPr marL="457200" lvl="0" indent="-342900" algn="l" rtl="0">
              <a:spcBef>
                <a:spcPts val="1000"/>
              </a:spcBef>
              <a:spcAft>
                <a:spcPts val="0"/>
              </a:spcAft>
              <a:buSzPts val="1800"/>
              <a:buChar char="➢"/>
            </a:pPr>
            <a:r>
              <a:rPr lang="en" sz="1800"/>
              <a:t>1015 - Statements of Position &amp; Declaratory Orders </a:t>
            </a:r>
            <a:endParaRPr sz="1800"/>
          </a:p>
          <a:p>
            <a:pPr marL="457200" lvl="0" indent="-342900" algn="l" rtl="0">
              <a:spcBef>
                <a:spcPts val="1000"/>
              </a:spcBef>
              <a:spcAft>
                <a:spcPts val="0"/>
              </a:spcAft>
              <a:buSzPts val="1800"/>
              <a:buChar char="➢"/>
            </a:pPr>
            <a:r>
              <a:rPr lang="en" sz="1800"/>
              <a:t>1020 - Law Enforcement Authority   </a:t>
            </a:r>
            <a:endParaRPr sz="1800"/>
          </a:p>
          <a:p>
            <a:pPr marL="457200" lvl="0" indent="-342900" algn="l" rtl="0">
              <a:spcBef>
                <a:spcPts val="1000"/>
              </a:spcBef>
              <a:spcAft>
                <a:spcPts val="0"/>
              </a:spcAft>
              <a:buSzPts val="1800"/>
              <a:buChar char="➢"/>
            </a:pPr>
            <a:r>
              <a:rPr lang="en" sz="1800"/>
              <a:t>1025 - Definitions </a:t>
            </a: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4"/>
          <p:cNvSpPr txBox="1">
            <a:spLocks noGrp="1"/>
          </p:cNvSpPr>
          <p:nvPr>
            <p:ph type="title"/>
          </p:nvPr>
        </p:nvSpPr>
        <p:spPr>
          <a:xfrm>
            <a:off x="417625" y="307725"/>
            <a:ext cx="8228100" cy="846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Proposed Definition</a:t>
            </a:r>
            <a:endParaRPr/>
          </a:p>
        </p:txBody>
      </p:sp>
      <p:sp>
        <p:nvSpPr>
          <p:cNvPr id="112" name="Google Shape;112;p14"/>
          <p:cNvSpPr txBox="1">
            <a:spLocks noGrp="1"/>
          </p:cNvSpPr>
          <p:nvPr>
            <p:ph type="subTitle" idx="2"/>
          </p:nvPr>
        </p:nvSpPr>
        <p:spPr>
          <a:xfrm>
            <a:off x="868200" y="1084525"/>
            <a:ext cx="7407600" cy="505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i="1">
                <a:latin typeface="Trebuchet MS"/>
                <a:ea typeface="Trebuchet MS"/>
                <a:cs typeface="Trebuchet MS"/>
                <a:sym typeface="Trebuchet MS"/>
              </a:rPr>
              <a:t>Community Impact Plan</a:t>
            </a:r>
            <a:endParaRPr i="1">
              <a:latin typeface="Trebuchet MS"/>
              <a:ea typeface="Trebuchet MS"/>
              <a:cs typeface="Trebuchet MS"/>
              <a:sym typeface="Trebuchet MS"/>
            </a:endParaRPr>
          </a:p>
        </p:txBody>
      </p:sp>
      <p:pic>
        <p:nvPicPr>
          <p:cNvPr id="113" name="Google Shape;113;p14"/>
          <p:cNvPicPr preferRelativeResize="0"/>
          <p:nvPr/>
        </p:nvPicPr>
        <p:blipFill>
          <a:blip r:embed="rId3">
            <a:alphaModFix/>
          </a:blip>
          <a:stretch>
            <a:fillRect/>
          </a:stretch>
        </p:blipFill>
        <p:spPr>
          <a:xfrm>
            <a:off x="150775" y="4140450"/>
            <a:ext cx="3161698" cy="864725"/>
          </a:xfrm>
          <a:prstGeom prst="rect">
            <a:avLst/>
          </a:prstGeom>
          <a:noFill/>
          <a:ln>
            <a:noFill/>
          </a:ln>
        </p:spPr>
      </p:pic>
      <p:sp>
        <p:nvSpPr>
          <p:cNvPr id="114" name="Google Shape;114;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9</a:t>
            </a:fld>
            <a:endParaRPr/>
          </a:p>
        </p:txBody>
      </p:sp>
      <p:sp>
        <p:nvSpPr>
          <p:cNvPr id="115" name="Google Shape;115;p14"/>
          <p:cNvSpPr txBox="1"/>
          <p:nvPr/>
        </p:nvSpPr>
        <p:spPr>
          <a:xfrm>
            <a:off x="417625" y="1999975"/>
            <a:ext cx="8228100" cy="2253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700"/>
              <a:t>“Community Impact Plan” means an Applicant’s or Licensee’s </a:t>
            </a:r>
            <a:r>
              <a:rPr lang="en" sz="1700" b="1"/>
              <a:t>documented commitment</a:t>
            </a:r>
            <a:r>
              <a:rPr lang="en" sz="1700"/>
              <a:t> to </a:t>
            </a:r>
            <a:r>
              <a:rPr lang="en" sz="1700" b="1"/>
              <a:t>implement sustainability practices, support social and economic equity in their community</a:t>
            </a:r>
            <a:r>
              <a:rPr lang="en" sz="1700"/>
              <a:t>, or to </a:t>
            </a:r>
            <a:r>
              <a:rPr lang="en" sz="1700" b="1"/>
              <a:t>provide access</a:t>
            </a:r>
            <a:r>
              <a:rPr lang="en" sz="1700"/>
              <a:t> to Regulated Natural Medicine to communities that have been disproportionately harmed by high rates of arrest for controlled substances, persons who face barriers to healthcare access, persons who have traditional, tribal or Indigenous history with natural medicine, or veterans.</a:t>
            </a:r>
            <a:endParaRPr sz="17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37657F"/>
      </a:lt2>
      <a:accent1>
        <a:srgbClr val="C32032"/>
      </a:accent1>
      <a:accent2>
        <a:srgbClr val="235E39"/>
      </a:accent2>
      <a:accent3>
        <a:srgbClr val="7B863A"/>
      </a:accent3>
      <a:accent4>
        <a:srgbClr val="6D3B5D"/>
      </a:accent4>
      <a:accent5>
        <a:srgbClr val="232C67"/>
      </a:accent5>
      <a:accent6>
        <a:srgbClr val="FFD200"/>
      </a:accent6>
      <a:hlink>
        <a:srgbClr val="37657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1061</Words>
  <Application>Microsoft Office PowerPoint</Application>
  <PresentationFormat>On-screen Show (16:9)</PresentationFormat>
  <Paragraphs>159</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Trebuchet MS</vt:lpstr>
      <vt:lpstr>Candara</vt:lpstr>
      <vt:lpstr>Arial</vt:lpstr>
      <vt:lpstr>Simple Light</vt:lpstr>
      <vt:lpstr>Natural Medicine Division Rulemaking Work Group</vt:lpstr>
      <vt:lpstr>Agenda</vt:lpstr>
      <vt:lpstr>State Licensing Authority </vt:lpstr>
      <vt:lpstr>PowerPoint Presentation</vt:lpstr>
      <vt:lpstr>Engagement &amp; Expectations</vt:lpstr>
      <vt:lpstr>NMD Rulemaking Guiding Principles</vt:lpstr>
      <vt:lpstr>Detailed Comment Agenda</vt:lpstr>
      <vt:lpstr>Proposed Rules </vt:lpstr>
      <vt:lpstr>Proposed Definition</vt:lpstr>
      <vt:lpstr>Proposed Definition</vt:lpstr>
      <vt:lpstr>Proposed Definition</vt:lpstr>
      <vt:lpstr>Proposed Rules </vt:lpstr>
      <vt:lpstr>Public Comments</vt:lpstr>
      <vt:lpstr>Proposed Rules </vt:lpstr>
      <vt:lpstr>PowerPoint Presentation</vt:lpstr>
      <vt:lpstr>Public Comments</vt:lpstr>
      <vt:lpstr>Proposed Rules </vt:lpstr>
      <vt:lpstr>Proposed Rule</vt:lpstr>
      <vt:lpstr>Proposed Rules </vt:lpstr>
      <vt:lpstr>Public Comments</vt:lpstr>
      <vt:lpstr>Wrap Up &amp; Next Steps</vt:lpstr>
      <vt:lpstr>DOR Rulemaking Schedule</vt:lpstr>
      <vt:lpstr>Resources Shared During the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 Medicine Division Rulemaking Work Group</dc:title>
  <dc:creator>Draper, Heather</dc:creator>
  <cp:lastModifiedBy>Draper, Heather</cp:lastModifiedBy>
  <cp:revision>1</cp:revision>
  <dcterms:modified xsi:type="dcterms:W3CDTF">2024-03-20T19:41:57Z</dcterms:modified>
</cp:coreProperties>
</file>